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40"/>
  </p:notesMasterIdLst>
  <p:handoutMasterIdLst>
    <p:handoutMasterId r:id="rId41"/>
  </p:handoutMasterIdLst>
  <p:sldIdLst>
    <p:sldId id="257" r:id="rId2"/>
    <p:sldId id="321" r:id="rId3"/>
    <p:sldId id="322" r:id="rId4"/>
    <p:sldId id="267" r:id="rId5"/>
    <p:sldId id="275" r:id="rId6"/>
    <p:sldId id="345" r:id="rId7"/>
    <p:sldId id="324" r:id="rId8"/>
    <p:sldId id="278" r:id="rId9"/>
    <p:sldId id="276" r:id="rId10"/>
    <p:sldId id="310" r:id="rId11"/>
    <p:sldId id="339" r:id="rId12"/>
    <p:sldId id="338" r:id="rId13"/>
    <p:sldId id="317" r:id="rId14"/>
    <p:sldId id="342" r:id="rId15"/>
    <p:sldId id="300" r:id="rId16"/>
    <p:sldId id="301" r:id="rId17"/>
    <p:sldId id="302" r:id="rId18"/>
    <p:sldId id="343" r:id="rId19"/>
    <p:sldId id="344" r:id="rId20"/>
    <p:sldId id="305" r:id="rId21"/>
    <p:sldId id="318" r:id="rId22"/>
    <p:sldId id="336" r:id="rId23"/>
    <p:sldId id="325" r:id="rId24"/>
    <p:sldId id="326" r:id="rId25"/>
    <p:sldId id="327" r:id="rId26"/>
    <p:sldId id="314" r:id="rId27"/>
    <p:sldId id="312" r:id="rId28"/>
    <p:sldId id="332" r:id="rId29"/>
    <p:sldId id="328" r:id="rId30"/>
    <p:sldId id="329" r:id="rId31"/>
    <p:sldId id="330" r:id="rId32"/>
    <p:sldId id="331" r:id="rId33"/>
    <p:sldId id="337" r:id="rId34"/>
    <p:sldId id="333" r:id="rId35"/>
    <p:sldId id="334" r:id="rId36"/>
    <p:sldId id="335" r:id="rId37"/>
    <p:sldId id="307" r:id="rId38"/>
    <p:sldId id="304" r:id="rId39"/>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Estilo Claro 3 - Ênfas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lineChart>
        <c:grouping val="standard"/>
        <c:varyColors val="0"/>
        <c:ser>
          <c:idx val="0"/>
          <c:order val="0"/>
          <c:tx>
            <c:strRef>
              <c:f>Planilha1!$B$1</c:f>
              <c:strCache>
                <c:ptCount val="1"/>
                <c:pt idx="0">
                  <c:v>Valor Milhões de R$
</c:v>
                </c:pt>
              </c:strCache>
            </c:strRef>
          </c:tx>
          <c:spPr>
            <a:ln w="25400" cap="rnd">
              <a:solidFill>
                <a:schemeClr val="lt1"/>
              </a:solidFill>
              <a:round/>
            </a:ln>
            <a:effectLst>
              <a:outerShdw dist="25400" dir="2700000" algn="tl" rotWithShape="0">
                <a:schemeClr val="dk1">
                  <a:tint val="88500"/>
                </a:schemeClr>
              </a:outerShdw>
            </a:effectLst>
          </c:spPr>
          <c:marker>
            <c:symbol val="none"/>
          </c:marker>
          <c:dLbls>
            <c:spPr>
              <a:solidFill>
                <a:schemeClr val="dk1">
                  <a:tint val="88500"/>
                </a:schemeClr>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tint val="88500"/>
                          <a:lumMod val="60000"/>
                          <a:lumOff val="40000"/>
                        </a:schemeClr>
                      </a:solidFill>
                    </a:ln>
                    <a:effectLst/>
                  </c:spPr>
                </c15:leaderLines>
              </c:ext>
            </c:extLst>
          </c:dLbls>
          <c:cat>
            <c:numRef>
              <c:f>Planilha1!$A$2:$A$6</c:f>
              <c:numCache>
                <c:formatCode>General</c:formatCode>
                <c:ptCount val="5"/>
                <c:pt idx="0">
                  <c:v>2016</c:v>
                </c:pt>
                <c:pt idx="1">
                  <c:v>2017</c:v>
                </c:pt>
                <c:pt idx="2">
                  <c:v>2018</c:v>
                </c:pt>
                <c:pt idx="3">
                  <c:v>2019</c:v>
                </c:pt>
                <c:pt idx="4">
                  <c:v>2020</c:v>
                </c:pt>
              </c:numCache>
            </c:numRef>
          </c:cat>
          <c:val>
            <c:numRef>
              <c:f>Planilha1!$B$2:$B$6</c:f>
              <c:numCache>
                <c:formatCode>General</c:formatCode>
                <c:ptCount val="5"/>
                <c:pt idx="0">
                  <c:v>3.2</c:v>
                </c:pt>
                <c:pt idx="1">
                  <c:v>2.5</c:v>
                </c:pt>
                <c:pt idx="2">
                  <c:v>4.3</c:v>
                </c:pt>
                <c:pt idx="3">
                  <c:v>4.5</c:v>
                </c:pt>
                <c:pt idx="4">
                  <c:v>9.6</c:v>
                </c:pt>
              </c:numCache>
            </c:numRef>
          </c:val>
          <c:smooth val="0"/>
          <c:extLst>
            <c:ext xmlns:c16="http://schemas.microsoft.com/office/drawing/2014/chart" uri="{C3380CC4-5D6E-409C-BE32-E72D297353CC}">
              <c16:uniqueId val="{00000000-76C9-4370-9ED1-809FB39297C4}"/>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285356472"/>
        <c:axId val="285360736"/>
      </c:lineChart>
      <c:catAx>
        <c:axId val="2853564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30" baseline="0">
                <a:solidFill>
                  <a:schemeClr val="lt1"/>
                </a:solidFill>
                <a:latin typeface="+mn-lt"/>
                <a:ea typeface="+mn-ea"/>
                <a:cs typeface="+mn-cs"/>
              </a:defRPr>
            </a:pPr>
            <a:endParaRPr lang="pt-BR"/>
          </a:p>
        </c:txPr>
        <c:crossAx val="285360736"/>
        <c:crosses val="autoZero"/>
        <c:auto val="1"/>
        <c:lblAlgn val="ctr"/>
        <c:lblOffset val="100"/>
        <c:noMultiLvlLbl val="0"/>
      </c:catAx>
      <c:valAx>
        <c:axId val="285360736"/>
        <c:scaling>
          <c:orientation val="minMax"/>
        </c:scaling>
        <c:delete val="1"/>
        <c:axPos val="l"/>
        <c:numFmt formatCode="General" sourceLinked="1"/>
        <c:majorTickMark val="none"/>
        <c:minorTickMark val="none"/>
        <c:tickLblPos val="nextTo"/>
        <c:crossAx val="2853564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tint val="88500"/>
      </a:schemeClr>
    </a:solidFill>
    <a:ln w="9525" cap="flat" cmpd="sng" algn="ctr">
      <a:solidFill>
        <a:schemeClr val="lt1">
          <a:lumMod val="85000"/>
        </a:schemeClr>
      </a:solidFill>
      <a:round/>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lineChart>
        <c:grouping val="standard"/>
        <c:varyColors val="0"/>
        <c:ser>
          <c:idx val="0"/>
          <c:order val="0"/>
          <c:tx>
            <c:strRef>
              <c:f>Planilha1!$B$1</c:f>
              <c:strCache>
                <c:ptCount val="1"/>
                <c:pt idx="0">
                  <c:v>Valor Milhões de R$
</c:v>
                </c:pt>
              </c:strCache>
            </c:strRef>
          </c:tx>
          <c:spPr>
            <a:ln w="25400" cap="rnd">
              <a:solidFill>
                <a:schemeClr val="lt1"/>
              </a:solidFill>
              <a:round/>
            </a:ln>
            <a:effectLst>
              <a:outerShdw dist="25400" dir="2700000" algn="tl" rotWithShape="0">
                <a:schemeClr val="dk1">
                  <a:tint val="88500"/>
                </a:schemeClr>
              </a:outerShdw>
            </a:effectLst>
          </c:spPr>
          <c:marker>
            <c:symbol val="none"/>
          </c:marker>
          <c:dLbls>
            <c:spPr>
              <a:solidFill>
                <a:schemeClr val="dk1">
                  <a:tint val="88500"/>
                </a:schemeClr>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tint val="88500"/>
                          <a:lumMod val="60000"/>
                          <a:lumOff val="40000"/>
                        </a:schemeClr>
                      </a:solidFill>
                    </a:ln>
                    <a:effectLst/>
                  </c:spPr>
                </c15:leaderLines>
              </c:ext>
            </c:extLst>
          </c:dLbls>
          <c:cat>
            <c:numRef>
              <c:f>Planilha1!$A$2:$A$6</c:f>
              <c:numCache>
                <c:formatCode>General</c:formatCode>
                <c:ptCount val="5"/>
                <c:pt idx="0">
                  <c:v>2016</c:v>
                </c:pt>
                <c:pt idx="1">
                  <c:v>2017</c:v>
                </c:pt>
                <c:pt idx="2">
                  <c:v>2018</c:v>
                </c:pt>
                <c:pt idx="3">
                  <c:v>2019</c:v>
                </c:pt>
                <c:pt idx="4">
                  <c:v>2020</c:v>
                </c:pt>
              </c:numCache>
            </c:numRef>
          </c:cat>
          <c:val>
            <c:numRef>
              <c:f>Planilha1!$B$2:$B$6</c:f>
              <c:numCache>
                <c:formatCode>General</c:formatCode>
                <c:ptCount val="5"/>
                <c:pt idx="0">
                  <c:v>6.8</c:v>
                </c:pt>
                <c:pt idx="1">
                  <c:v>10.3</c:v>
                </c:pt>
                <c:pt idx="2">
                  <c:v>8.1</c:v>
                </c:pt>
                <c:pt idx="3">
                  <c:v>12.6</c:v>
                </c:pt>
                <c:pt idx="4">
                  <c:v>15.5</c:v>
                </c:pt>
              </c:numCache>
            </c:numRef>
          </c:val>
          <c:smooth val="0"/>
          <c:extLst>
            <c:ext xmlns:c16="http://schemas.microsoft.com/office/drawing/2014/chart" uri="{C3380CC4-5D6E-409C-BE32-E72D297353CC}">
              <c16:uniqueId val="{00000000-87A8-4241-9AD7-FF9F1E8D4748}"/>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285356472"/>
        <c:axId val="285360736"/>
      </c:lineChart>
      <c:catAx>
        <c:axId val="2853564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30" baseline="0">
                <a:solidFill>
                  <a:schemeClr val="lt1"/>
                </a:solidFill>
                <a:latin typeface="+mn-lt"/>
                <a:ea typeface="+mn-ea"/>
                <a:cs typeface="+mn-cs"/>
              </a:defRPr>
            </a:pPr>
            <a:endParaRPr lang="pt-BR"/>
          </a:p>
        </c:txPr>
        <c:crossAx val="285360736"/>
        <c:crosses val="autoZero"/>
        <c:auto val="1"/>
        <c:lblAlgn val="ctr"/>
        <c:lblOffset val="100"/>
        <c:noMultiLvlLbl val="0"/>
      </c:catAx>
      <c:valAx>
        <c:axId val="285360736"/>
        <c:scaling>
          <c:orientation val="minMax"/>
        </c:scaling>
        <c:delete val="1"/>
        <c:axPos val="l"/>
        <c:numFmt formatCode="General" sourceLinked="1"/>
        <c:majorTickMark val="none"/>
        <c:minorTickMark val="none"/>
        <c:tickLblPos val="nextTo"/>
        <c:crossAx val="2853564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tint val="88500"/>
      </a:schemeClr>
    </a:solidFill>
    <a:ln w="9525" cap="flat" cmpd="sng" algn="ctr">
      <a:solidFill>
        <a:schemeClr val="lt1">
          <a:lumMod val="85000"/>
        </a:schemeClr>
      </a:solidFill>
      <a:round/>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38">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330" kern="1200"/>
  </cs:chartArea>
  <cs:dataLabel>
    <cs:lnRef idx="0"/>
    <cs:fillRef idx="0">
      <cs:styleClr val="0"/>
    </cs:fillRef>
    <cs:effectRef idx="0"/>
    <cs:fontRef idx="minor">
      <a:schemeClr val="lt1"/>
    </cs:fontRef>
    <cs:spPr>
      <a:solidFill>
        <a:schemeClr val="phClr"/>
      </a:solidFill>
    </cs:spPr>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8">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330" kern="1200"/>
  </cs:chartArea>
  <cs:dataLabel>
    <cs:lnRef idx="0"/>
    <cs:fillRef idx="0">
      <cs:styleClr val="0"/>
    </cs:fillRef>
    <cs:effectRef idx="0"/>
    <cs:fontRef idx="minor">
      <a:schemeClr val="lt1"/>
    </cs:fontRef>
    <cs:spPr>
      <a:solidFill>
        <a:schemeClr val="phClr"/>
      </a:solidFill>
    </cs:spPr>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C621FD-FF01-43AA-B000-96A5D53F9F5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pt-BR"/>
        </a:p>
      </dgm:t>
    </dgm:pt>
    <dgm:pt modelId="{E83A65E0-9930-4958-9FAD-E6D39C78C8F0}">
      <dgm:prSet custT="1"/>
      <dgm:spPr/>
      <dgm:t>
        <a:bodyPr/>
        <a:lstStyle/>
        <a:p>
          <a:pPr algn="ctr">
            <a:lnSpc>
              <a:spcPct val="100000"/>
            </a:lnSpc>
            <a:spcAft>
              <a:spcPts val="0"/>
            </a:spcAft>
          </a:pPr>
          <a:endParaRPr lang="pt-BR" sz="2800" b="1" dirty="0">
            <a:latin typeface="Aharoni" pitchFamily="2" charset="-79"/>
            <a:cs typeface="Aharoni" pitchFamily="2" charset="-79"/>
          </a:endParaRPr>
        </a:p>
        <a:p>
          <a:pPr algn="ctr">
            <a:lnSpc>
              <a:spcPct val="100000"/>
            </a:lnSpc>
            <a:spcAft>
              <a:spcPts val="0"/>
            </a:spcAft>
          </a:pPr>
          <a:r>
            <a:rPr lang="pt-BR" sz="2800" b="1" dirty="0">
              <a:latin typeface="Aharoni" pitchFamily="2" charset="-79"/>
              <a:cs typeface="Aharoni" pitchFamily="2" charset="-79"/>
            </a:rPr>
            <a:t>Potencializam a </a:t>
          </a:r>
        </a:p>
        <a:p>
          <a:pPr algn="ctr">
            <a:lnSpc>
              <a:spcPct val="100000"/>
            </a:lnSpc>
            <a:spcAft>
              <a:spcPts val="0"/>
            </a:spcAft>
          </a:pPr>
          <a:r>
            <a:rPr lang="pt-BR" sz="2800" b="1" dirty="0">
              <a:latin typeface="Aharoni" pitchFamily="2" charset="-79"/>
              <a:cs typeface="Aharoni" pitchFamily="2" charset="-79"/>
            </a:rPr>
            <a:t>FORÇA POLÍTICA e a </a:t>
          </a:r>
        </a:p>
        <a:p>
          <a:pPr algn="ctr">
            <a:lnSpc>
              <a:spcPct val="100000"/>
            </a:lnSpc>
            <a:spcAft>
              <a:spcPts val="0"/>
            </a:spcAft>
          </a:pPr>
          <a:r>
            <a:rPr lang="pt-BR" sz="2800" b="1" dirty="0">
              <a:latin typeface="Aharoni" pitchFamily="2" charset="-79"/>
              <a:cs typeface="Aharoni" pitchFamily="2" charset="-79"/>
            </a:rPr>
            <a:t>CAPACIDADE TÉCNICA</a:t>
          </a:r>
        </a:p>
        <a:p>
          <a:pPr algn="ctr">
            <a:lnSpc>
              <a:spcPct val="100000"/>
            </a:lnSpc>
            <a:spcAft>
              <a:spcPts val="0"/>
            </a:spcAft>
          </a:pPr>
          <a:r>
            <a:rPr lang="pt-BR" sz="2800" b="1" dirty="0">
              <a:latin typeface="Aharoni" pitchFamily="2" charset="-79"/>
              <a:cs typeface="Aharoni" pitchFamily="2" charset="-79"/>
            </a:rPr>
            <a:t> na Região por meio da </a:t>
          </a:r>
        </a:p>
        <a:p>
          <a:pPr algn="ctr">
            <a:lnSpc>
              <a:spcPct val="100000"/>
            </a:lnSpc>
            <a:spcAft>
              <a:spcPts val="0"/>
            </a:spcAft>
          </a:pPr>
          <a:r>
            <a:rPr lang="pt-BR" sz="2800" b="1" dirty="0">
              <a:latin typeface="Aharoni" pitchFamily="2" charset="-79"/>
              <a:cs typeface="Aharoni" pitchFamily="2" charset="-79"/>
            </a:rPr>
            <a:t>GESTÃO CONJUNTA, </a:t>
          </a:r>
        </a:p>
        <a:p>
          <a:pPr algn="ctr">
            <a:lnSpc>
              <a:spcPct val="100000"/>
            </a:lnSpc>
            <a:spcAft>
              <a:spcPts val="0"/>
            </a:spcAft>
          </a:pPr>
          <a:r>
            <a:rPr lang="pt-BR" sz="2800" b="1" dirty="0">
              <a:latin typeface="Aharoni" pitchFamily="2" charset="-79"/>
              <a:cs typeface="Aharoni" pitchFamily="2" charset="-79"/>
            </a:rPr>
            <a:t>o que possibilita a </a:t>
          </a:r>
        </a:p>
        <a:p>
          <a:pPr algn="ctr">
            <a:lnSpc>
              <a:spcPct val="100000"/>
            </a:lnSpc>
            <a:spcAft>
              <a:spcPts val="0"/>
            </a:spcAft>
          </a:pPr>
          <a:r>
            <a:rPr lang="pt-BR" sz="2800" b="1" dirty="0">
              <a:latin typeface="Aharoni" pitchFamily="2" charset="-79"/>
              <a:cs typeface="Aharoni" pitchFamily="2" charset="-79"/>
            </a:rPr>
            <a:t>tomada de decisões </a:t>
          </a:r>
        </a:p>
        <a:p>
          <a:pPr algn="ctr">
            <a:lnSpc>
              <a:spcPct val="100000"/>
            </a:lnSpc>
            <a:spcAft>
              <a:spcPts val="0"/>
            </a:spcAft>
          </a:pPr>
          <a:r>
            <a:rPr lang="pt-BR" sz="2800" b="1" dirty="0">
              <a:latin typeface="Aharoni" pitchFamily="2" charset="-79"/>
              <a:cs typeface="Aharoni" pitchFamily="2" charset="-79"/>
            </a:rPr>
            <a:t>entre pares </a:t>
          </a:r>
        </a:p>
        <a:p>
          <a:pPr algn="ctr">
            <a:lnSpc>
              <a:spcPct val="100000"/>
            </a:lnSpc>
            <a:spcAft>
              <a:spcPts val="0"/>
            </a:spcAft>
          </a:pPr>
          <a:r>
            <a:rPr lang="pt-BR" sz="2800" b="1" dirty="0">
              <a:latin typeface="Aharoni" pitchFamily="2" charset="-79"/>
              <a:cs typeface="Aharoni" pitchFamily="2" charset="-79"/>
            </a:rPr>
            <a:t>no âmbito da </a:t>
          </a:r>
        </a:p>
        <a:p>
          <a:pPr algn="ctr">
            <a:lnSpc>
              <a:spcPct val="100000"/>
            </a:lnSpc>
            <a:spcAft>
              <a:spcPts val="0"/>
            </a:spcAft>
          </a:pPr>
          <a:r>
            <a:rPr lang="pt-BR" sz="2800" b="1" dirty="0">
              <a:latin typeface="Aharoni" pitchFamily="2" charset="-79"/>
              <a:cs typeface="Aharoni" pitchFamily="2" charset="-79"/>
            </a:rPr>
            <a:t>construção de </a:t>
          </a:r>
        </a:p>
        <a:p>
          <a:pPr algn="ctr">
            <a:lnSpc>
              <a:spcPct val="100000"/>
            </a:lnSpc>
            <a:spcAft>
              <a:spcPts val="0"/>
            </a:spcAft>
          </a:pPr>
          <a:r>
            <a:rPr lang="pt-BR" sz="2800" b="1" dirty="0">
              <a:latin typeface="Aharoni" pitchFamily="2" charset="-79"/>
              <a:cs typeface="Aharoni" pitchFamily="2" charset="-79"/>
            </a:rPr>
            <a:t>políticas públicas.</a:t>
          </a:r>
        </a:p>
      </dgm:t>
    </dgm:pt>
    <dgm:pt modelId="{35AFF1E2-46A3-4B61-8F75-681798148844}" type="parTrans" cxnId="{24C423DC-829C-4844-B25C-D28AE19501FE}">
      <dgm:prSet/>
      <dgm:spPr/>
      <dgm:t>
        <a:bodyPr/>
        <a:lstStyle/>
        <a:p>
          <a:endParaRPr lang="pt-BR"/>
        </a:p>
      </dgm:t>
    </dgm:pt>
    <dgm:pt modelId="{3A51CFAB-2650-4F27-BE65-B370F6316D68}" type="sibTrans" cxnId="{24C423DC-829C-4844-B25C-D28AE19501FE}">
      <dgm:prSet/>
      <dgm:spPr/>
      <dgm:t>
        <a:bodyPr/>
        <a:lstStyle/>
        <a:p>
          <a:endParaRPr lang="pt-BR"/>
        </a:p>
      </dgm:t>
    </dgm:pt>
    <dgm:pt modelId="{CE14B2BF-09D9-483E-949A-E3EDFCD6FECF}">
      <dgm:prSet phldrT="[Texto]"/>
      <dgm:spPr/>
      <dgm:t>
        <a:bodyPr/>
        <a:lstStyle/>
        <a:p>
          <a:r>
            <a:rPr lang="pt-BR" b="1" dirty="0"/>
            <a:t>Os consórcios surgem como agentes que viabilizam novos papéis para a gestão município</a:t>
          </a:r>
          <a:endParaRPr lang="pt-BR" dirty="0"/>
        </a:p>
      </dgm:t>
    </dgm:pt>
    <dgm:pt modelId="{1189A7F3-1B54-49B4-80C9-66AD7BF0C9B2}" type="parTrans" cxnId="{63F68975-299C-48DF-9887-B196F26ABC25}">
      <dgm:prSet/>
      <dgm:spPr/>
      <dgm:t>
        <a:bodyPr/>
        <a:lstStyle/>
        <a:p>
          <a:endParaRPr lang="pt-BR"/>
        </a:p>
      </dgm:t>
    </dgm:pt>
    <dgm:pt modelId="{9A29EB38-F1B8-4667-B5C5-EBACA61639C6}" type="sibTrans" cxnId="{63F68975-299C-48DF-9887-B196F26ABC25}">
      <dgm:prSet/>
      <dgm:spPr/>
      <dgm:t>
        <a:bodyPr/>
        <a:lstStyle/>
        <a:p>
          <a:endParaRPr lang="pt-BR"/>
        </a:p>
      </dgm:t>
    </dgm:pt>
    <dgm:pt modelId="{6ED4754E-368A-4021-A959-B8CD02C1267F}" type="pres">
      <dgm:prSet presAssocID="{62C621FD-FF01-43AA-B000-96A5D53F9F50}" presName="diagram" presStyleCnt="0">
        <dgm:presLayoutVars>
          <dgm:dir/>
          <dgm:resizeHandles val="exact"/>
        </dgm:presLayoutVars>
      </dgm:prSet>
      <dgm:spPr/>
    </dgm:pt>
    <dgm:pt modelId="{56398529-0F1C-4DDE-827E-C17D0529C61C}" type="pres">
      <dgm:prSet presAssocID="{E83A65E0-9930-4958-9FAD-E6D39C78C8F0}" presName="node" presStyleLbl="node1" presStyleIdx="0" presStyleCnt="2" custScaleX="213067" custScaleY="317721" custLinFactX="6432" custLinFactNeighborX="100000" custLinFactNeighborY="-2502">
        <dgm:presLayoutVars>
          <dgm:bulletEnabled val="1"/>
        </dgm:presLayoutVars>
      </dgm:prSet>
      <dgm:spPr/>
    </dgm:pt>
    <dgm:pt modelId="{0F56E059-7BC0-473C-B1F6-034F31D141B9}" type="pres">
      <dgm:prSet presAssocID="{3A51CFAB-2650-4F27-BE65-B370F6316D68}" presName="sibTrans" presStyleCnt="0"/>
      <dgm:spPr/>
    </dgm:pt>
    <dgm:pt modelId="{1F8780D0-8918-45C5-8855-BA3EF4A18FDF}" type="pres">
      <dgm:prSet presAssocID="{CE14B2BF-09D9-483E-949A-E3EDFCD6FECF}" presName="node" presStyleLbl="node1" presStyleIdx="1" presStyleCnt="2" custAng="21351417" custScaleX="118244" custScaleY="227994" custLinFactX="-100000" custLinFactNeighborX="-112876" custLinFactNeighborY="-3357">
        <dgm:presLayoutVars>
          <dgm:bulletEnabled val="1"/>
        </dgm:presLayoutVars>
      </dgm:prSet>
      <dgm:spPr/>
    </dgm:pt>
  </dgm:ptLst>
  <dgm:cxnLst>
    <dgm:cxn modelId="{63F68975-299C-48DF-9887-B196F26ABC25}" srcId="{62C621FD-FF01-43AA-B000-96A5D53F9F50}" destId="{CE14B2BF-09D9-483E-949A-E3EDFCD6FECF}" srcOrd="1" destOrd="0" parTransId="{1189A7F3-1B54-49B4-80C9-66AD7BF0C9B2}" sibTransId="{9A29EB38-F1B8-4667-B5C5-EBACA61639C6}"/>
    <dgm:cxn modelId="{DDFD5C7E-28FC-4F14-B8A4-B262EF9ABA22}" type="presOf" srcId="{CE14B2BF-09D9-483E-949A-E3EDFCD6FECF}" destId="{1F8780D0-8918-45C5-8855-BA3EF4A18FDF}" srcOrd="0" destOrd="0" presId="urn:microsoft.com/office/officeart/2005/8/layout/default"/>
    <dgm:cxn modelId="{A54E53A6-E3E2-4FA1-B3A5-2226A81DEA68}" type="presOf" srcId="{E83A65E0-9930-4958-9FAD-E6D39C78C8F0}" destId="{56398529-0F1C-4DDE-827E-C17D0529C61C}" srcOrd="0" destOrd="0" presId="urn:microsoft.com/office/officeart/2005/8/layout/default"/>
    <dgm:cxn modelId="{FC5B84B8-458B-4FCC-8055-F97D313FBF98}" type="presOf" srcId="{62C621FD-FF01-43AA-B000-96A5D53F9F50}" destId="{6ED4754E-368A-4021-A959-B8CD02C1267F}" srcOrd="0" destOrd="0" presId="urn:microsoft.com/office/officeart/2005/8/layout/default"/>
    <dgm:cxn modelId="{24C423DC-829C-4844-B25C-D28AE19501FE}" srcId="{62C621FD-FF01-43AA-B000-96A5D53F9F50}" destId="{E83A65E0-9930-4958-9FAD-E6D39C78C8F0}" srcOrd="0" destOrd="0" parTransId="{35AFF1E2-46A3-4B61-8F75-681798148844}" sibTransId="{3A51CFAB-2650-4F27-BE65-B370F6316D68}"/>
    <dgm:cxn modelId="{B5D90ABE-CD48-4DD9-8211-8291C3CF290B}" type="presParOf" srcId="{6ED4754E-368A-4021-A959-B8CD02C1267F}" destId="{56398529-0F1C-4DDE-827E-C17D0529C61C}" srcOrd="0" destOrd="0" presId="urn:microsoft.com/office/officeart/2005/8/layout/default"/>
    <dgm:cxn modelId="{D6713FC2-D0E5-481C-B018-B013B2D9D761}" type="presParOf" srcId="{6ED4754E-368A-4021-A959-B8CD02C1267F}" destId="{0F56E059-7BC0-473C-B1F6-034F31D141B9}" srcOrd="1" destOrd="0" presId="urn:microsoft.com/office/officeart/2005/8/layout/default"/>
    <dgm:cxn modelId="{764C9A4D-AE4D-4462-AFA3-3525357917FE}" type="presParOf" srcId="{6ED4754E-368A-4021-A959-B8CD02C1267F}" destId="{1F8780D0-8918-45C5-8855-BA3EF4A18FDF}"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B0945C-799D-42CC-A805-ADC80E6A693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pt-BR"/>
        </a:p>
      </dgm:t>
    </dgm:pt>
    <dgm:pt modelId="{F5F85C05-2788-4349-8D5B-72D0D52EEED8}">
      <dgm:prSet phldrT="[Texto]" custT="1"/>
      <dgm:spPr/>
      <dgm:t>
        <a:bodyPr/>
        <a:lstStyle/>
        <a:p>
          <a:r>
            <a:rPr lang="pt-BR" sz="2600" dirty="0"/>
            <a:t>Atenção Especializada Ambulatorial</a:t>
          </a:r>
        </a:p>
      </dgm:t>
    </dgm:pt>
    <dgm:pt modelId="{1CA0CC76-EDBC-479C-9C38-D43FF81B2FFB}" type="parTrans" cxnId="{D6D0EBEC-2165-42F5-9C13-840C9E77B8AE}">
      <dgm:prSet/>
      <dgm:spPr/>
      <dgm:t>
        <a:bodyPr/>
        <a:lstStyle/>
        <a:p>
          <a:endParaRPr lang="pt-BR" sz="2600"/>
        </a:p>
      </dgm:t>
    </dgm:pt>
    <dgm:pt modelId="{2AF71E2B-D4C1-4E44-83C3-8E28FA13E608}" type="sibTrans" cxnId="{D6D0EBEC-2165-42F5-9C13-840C9E77B8AE}">
      <dgm:prSet/>
      <dgm:spPr/>
      <dgm:t>
        <a:bodyPr/>
        <a:lstStyle/>
        <a:p>
          <a:endParaRPr lang="pt-BR" sz="2600"/>
        </a:p>
      </dgm:t>
    </dgm:pt>
    <dgm:pt modelId="{897E93BB-4E78-4D54-8725-C7AF2950AEC3}">
      <dgm:prSet phldrT="[Texto]" custT="1"/>
      <dgm:spPr/>
      <dgm:t>
        <a:bodyPr/>
        <a:lstStyle/>
        <a:p>
          <a:r>
            <a:rPr lang="pt-BR" sz="2600" dirty="0"/>
            <a:t>Compras Compartilhadas</a:t>
          </a:r>
        </a:p>
      </dgm:t>
    </dgm:pt>
    <dgm:pt modelId="{6F777FE2-D409-4306-87A3-6548A8EE2221}" type="parTrans" cxnId="{6C0A9B59-4911-4AFD-BAB9-44A784D55B88}">
      <dgm:prSet/>
      <dgm:spPr/>
      <dgm:t>
        <a:bodyPr/>
        <a:lstStyle/>
        <a:p>
          <a:endParaRPr lang="pt-BR" sz="2600"/>
        </a:p>
      </dgm:t>
    </dgm:pt>
    <dgm:pt modelId="{4EBCDC42-53E1-46AD-BDF0-A021E8AC24A6}" type="sibTrans" cxnId="{6C0A9B59-4911-4AFD-BAB9-44A784D55B88}">
      <dgm:prSet/>
      <dgm:spPr/>
      <dgm:t>
        <a:bodyPr/>
        <a:lstStyle/>
        <a:p>
          <a:endParaRPr lang="pt-BR" sz="2600"/>
        </a:p>
      </dgm:t>
    </dgm:pt>
    <dgm:pt modelId="{23EC72C6-DCD1-4550-838C-87B0F370B26D}">
      <dgm:prSet phldrT="[Texto]" custT="1"/>
      <dgm:spPr/>
      <dgm:t>
        <a:bodyPr/>
        <a:lstStyle/>
        <a:p>
          <a:r>
            <a:rPr lang="pt-BR" sz="2600" dirty="0"/>
            <a:t>Assessoria Técnica em Saúde</a:t>
          </a:r>
        </a:p>
      </dgm:t>
    </dgm:pt>
    <dgm:pt modelId="{871768CB-1A3B-4B91-A3D2-72DBD5B9AECB}" type="parTrans" cxnId="{89D46634-57DD-4EBD-BB0B-320CC460C618}">
      <dgm:prSet/>
      <dgm:spPr/>
      <dgm:t>
        <a:bodyPr/>
        <a:lstStyle/>
        <a:p>
          <a:endParaRPr lang="pt-BR"/>
        </a:p>
      </dgm:t>
    </dgm:pt>
    <dgm:pt modelId="{6624C125-364B-4A5C-9CE6-CD26A4A2A714}" type="sibTrans" cxnId="{89D46634-57DD-4EBD-BB0B-320CC460C618}">
      <dgm:prSet/>
      <dgm:spPr/>
      <dgm:t>
        <a:bodyPr/>
        <a:lstStyle/>
        <a:p>
          <a:endParaRPr lang="pt-BR"/>
        </a:p>
      </dgm:t>
    </dgm:pt>
    <dgm:pt modelId="{A744976E-4BE9-4969-B013-CF555A3AF98C}">
      <dgm:prSet phldrT="[Texto]" custT="1"/>
      <dgm:spPr/>
      <dgm:t>
        <a:bodyPr/>
        <a:lstStyle/>
        <a:p>
          <a:r>
            <a:rPr lang="pt-BR" sz="2600" dirty="0"/>
            <a:t>Educação em Saúde</a:t>
          </a:r>
        </a:p>
      </dgm:t>
    </dgm:pt>
    <dgm:pt modelId="{98698230-4D40-42D5-8920-BF717A6DD0A5}" type="parTrans" cxnId="{35EF8C10-1576-41AF-BE2C-11CABB2E02A3}">
      <dgm:prSet/>
      <dgm:spPr/>
      <dgm:t>
        <a:bodyPr/>
        <a:lstStyle/>
        <a:p>
          <a:endParaRPr lang="pt-BR"/>
        </a:p>
      </dgm:t>
    </dgm:pt>
    <dgm:pt modelId="{A488E66B-CC8D-4C45-B719-211ECB4717D2}" type="sibTrans" cxnId="{35EF8C10-1576-41AF-BE2C-11CABB2E02A3}">
      <dgm:prSet/>
      <dgm:spPr/>
      <dgm:t>
        <a:bodyPr/>
        <a:lstStyle/>
        <a:p>
          <a:endParaRPr lang="pt-BR"/>
        </a:p>
      </dgm:t>
    </dgm:pt>
    <dgm:pt modelId="{8E510609-9EC5-42A9-8488-3BED3EC1F93D}">
      <dgm:prSet phldrT="[Texto]" custT="1"/>
      <dgm:spPr/>
      <dgm:t>
        <a:bodyPr/>
        <a:lstStyle/>
        <a:p>
          <a:r>
            <a:rPr lang="pt-BR" sz="2600" dirty="0"/>
            <a:t>Regulação Consorciada</a:t>
          </a:r>
        </a:p>
      </dgm:t>
    </dgm:pt>
    <dgm:pt modelId="{92924B7F-E9C4-43A3-BDC8-190010AA58D4}" type="parTrans" cxnId="{96A4AC58-385B-44D1-AB59-7D45F8843347}">
      <dgm:prSet/>
      <dgm:spPr/>
      <dgm:t>
        <a:bodyPr/>
        <a:lstStyle/>
        <a:p>
          <a:endParaRPr lang="pt-BR"/>
        </a:p>
      </dgm:t>
    </dgm:pt>
    <dgm:pt modelId="{55B80F2A-2CFF-4C72-89C7-74430C13FBEF}" type="sibTrans" cxnId="{96A4AC58-385B-44D1-AB59-7D45F8843347}">
      <dgm:prSet/>
      <dgm:spPr/>
      <dgm:t>
        <a:bodyPr/>
        <a:lstStyle/>
        <a:p>
          <a:endParaRPr lang="pt-BR"/>
        </a:p>
      </dgm:t>
    </dgm:pt>
    <dgm:pt modelId="{B77BDF27-67D6-4748-B540-7C844DC480FB}">
      <dgm:prSet phldrT="[Texto]" custT="1"/>
      <dgm:spPr/>
      <dgm:t>
        <a:bodyPr/>
        <a:lstStyle/>
        <a:p>
          <a:r>
            <a:rPr lang="pt-BR" sz="2600"/>
            <a:t>Captação de recursos</a:t>
          </a:r>
          <a:endParaRPr lang="pt-BR" sz="2600" dirty="0"/>
        </a:p>
      </dgm:t>
    </dgm:pt>
    <dgm:pt modelId="{84F379C9-041B-4F2A-A0A8-6BF53A2258A5}" type="parTrans" cxnId="{366402AC-B040-4DF5-B675-8653644FB374}">
      <dgm:prSet/>
      <dgm:spPr/>
      <dgm:t>
        <a:bodyPr/>
        <a:lstStyle/>
        <a:p>
          <a:endParaRPr lang="pt-BR"/>
        </a:p>
      </dgm:t>
    </dgm:pt>
    <dgm:pt modelId="{CFCB873A-E436-4807-ACE2-480DA3CFAA02}" type="sibTrans" cxnId="{366402AC-B040-4DF5-B675-8653644FB374}">
      <dgm:prSet/>
      <dgm:spPr/>
      <dgm:t>
        <a:bodyPr/>
        <a:lstStyle/>
        <a:p>
          <a:endParaRPr lang="pt-BR"/>
        </a:p>
      </dgm:t>
    </dgm:pt>
    <dgm:pt modelId="{61538652-CE1E-4569-8EAA-F9B6277DA144}" type="pres">
      <dgm:prSet presAssocID="{17B0945C-799D-42CC-A805-ADC80E6A693D}" presName="linear" presStyleCnt="0">
        <dgm:presLayoutVars>
          <dgm:animLvl val="lvl"/>
          <dgm:resizeHandles val="exact"/>
        </dgm:presLayoutVars>
      </dgm:prSet>
      <dgm:spPr/>
    </dgm:pt>
    <dgm:pt modelId="{B94A6C49-0F6F-4EC7-B12D-452EE747DD06}" type="pres">
      <dgm:prSet presAssocID="{F5F85C05-2788-4349-8D5B-72D0D52EEED8}" presName="parentText" presStyleLbl="node1" presStyleIdx="0" presStyleCnt="6" custLinFactNeighborX="-2285" custLinFactNeighborY="41004">
        <dgm:presLayoutVars>
          <dgm:chMax val="0"/>
          <dgm:bulletEnabled val="1"/>
        </dgm:presLayoutVars>
      </dgm:prSet>
      <dgm:spPr/>
    </dgm:pt>
    <dgm:pt modelId="{8785E168-C342-44D2-B495-0B1D0E673FFC}" type="pres">
      <dgm:prSet presAssocID="{2AF71E2B-D4C1-4E44-83C3-8E28FA13E608}" presName="spacer" presStyleCnt="0"/>
      <dgm:spPr/>
    </dgm:pt>
    <dgm:pt modelId="{36D92010-8163-4C01-B991-6459BDA8C691}" type="pres">
      <dgm:prSet presAssocID="{897E93BB-4E78-4D54-8725-C7AF2950AEC3}" presName="parentText" presStyleLbl="node1" presStyleIdx="1" presStyleCnt="6">
        <dgm:presLayoutVars>
          <dgm:chMax val="0"/>
          <dgm:bulletEnabled val="1"/>
        </dgm:presLayoutVars>
      </dgm:prSet>
      <dgm:spPr/>
    </dgm:pt>
    <dgm:pt modelId="{A8601689-B77C-4E80-AA6A-1B7473DE3FF2}" type="pres">
      <dgm:prSet presAssocID="{4EBCDC42-53E1-46AD-BDF0-A021E8AC24A6}" presName="spacer" presStyleCnt="0"/>
      <dgm:spPr/>
    </dgm:pt>
    <dgm:pt modelId="{DEB1122F-B9E4-4022-ACED-60DA1EB7DC73}" type="pres">
      <dgm:prSet presAssocID="{8E510609-9EC5-42A9-8488-3BED3EC1F93D}" presName="parentText" presStyleLbl="node1" presStyleIdx="2" presStyleCnt="6">
        <dgm:presLayoutVars>
          <dgm:chMax val="0"/>
          <dgm:bulletEnabled val="1"/>
        </dgm:presLayoutVars>
      </dgm:prSet>
      <dgm:spPr/>
    </dgm:pt>
    <dgm:pt modelId="{B7B7A326-88EC-4EE8-9E44-5B3CC35B83B4}" type="pres">
      <dgm:prSet presAssocID="{55B80F2A-2CFF-4C72-89C7-74430C13FBEF}" presName="spacer" presStyleCnt="0"/>
      <dgm:spPr/>
    </dgm:pt>
    <dgm:pt modelId="{0E268856-082F-42E7-BBD5-269953086430}" type="pres">
      <dgm:prSet presAssocID="{23EC72C6-DCD1-4550-838C-87B0F370B26D}" presName="parentText" presStyleLbl="node1" presStyleIdx="3" presStyleCnt="6">
        <dgm:presLayoutVars>
          <dgm:chMax val="0"/>
          <dgm:bulletEnabled val="1"/>
        </dgm:presLayoutVars>
      </dgm:prSet>
      <dgm:spPr/>
    </dgm:pt>
    <dgm:pt modelId="{52CDDC9E-8565-4D8E-854C-7BB0CBC4A1FD}" type="pres">
      <dgm:prSet presAssocID="{6624C125-364B-4A5C-9CE6-CD26A4A2A714}" presName="spacer" presStyleCnt="0"/>
      <dgm:spPr/>
    </dgm:pt>
    <dgm:pt modelId="{AD8997CF-0686-484A-AAAD-54D2F41412C4}" type="pres">
      <dgm:prSet presAssocID="{A744976E-4BE9-4969-B013-CF555A3AF98C}" presName="parentText" presStyleLbl="node1" presStyleIdx="4" presStyleCnt="6">
        <dgm:presLayoutVars>
          <dgm:chMax val="0"/>
          <dgm:bulletEnabled val="1"/>
        </dgm:presLayoutVars>
      </dgm:prSet>
      <dgm:spPr/>
    </dgm:pt>
    <dgm:pt modelId="{179A8D59-E481-4B36-B70F-3F9D5700DD41}" type="pres">
      <dgm:prSet presAssocID="{A488E66B-CC8D-4C45-B719-211ECB4717D2}" presName="spacer" presStyleCnt="0"/>
      <dgm:spPr/>
    </dgm:pt>
    <dgm:pt modelId="{84E91D81-F6D2-42D0-9383-6880F5EE6D33}" type="pres">
      <dgm:prSet presAssocID="{B77BDF27-67D6-4748-B540-7C844DC480FB}" presName="parentText" presStyleLbl="node1" presStyleIdx="5" presStyleCnt="6">
        <dgm:presLayoutVars>
          <dgm:chMax val="0"/>
          <dgm:bulletEnabled val="1"/>
        </dgm:presLayoutVars>
      </dgm:prSet>
      <dgm:spPr/>
    </dgm:pt>
  </dgm:ptLst>
  <dgm:cxnLst>
    <dgm:cxn modelId="{35EF8C10-1576-41AF-BE2C-11CABB2E02A3}" srcId="{17B0945C-799D-42CC-A805-ADC80E6A693D}" destId="{A744976E-4BE9-4969-B013-CF555A3AF98C}" srcOrd="4" destOrd="0" parTransId="{98698230-4D40-42D5-8920-BF717A6DD0A5}" sibTransId="{A488E66B-CC8D-4C45-B719-211ECB4717D2}"/>
    <dgm:cxn modelId="{9EEB232D-8904-4AD7-A6F5-FB5A4135B91A}" type="presOf" srcId="{F5F85C05-2788-4349-8D5B-72D0D52EEED8}" destId="{B94A6C49-0F6F-4EC7-B12D-452EE747DD06}" srcOrd="0" destOrd="0" presId="urn:microsoft.com/office/officeart/2005/8/layout/vList2"/>
    <dgm:cxn modelId="{89D46634-57DD-4EBD-BB0B-320CC460C618}" srcId="{17B0945C-799D-42CC-A805-ADC80E6A693D}" destId="{23EC72C6-DCD1-4550-838C-87B0F370B26D}" srcOrd="3" destOrd="0" parTransId="{871768CB-1A3B-4B91-A3D2-72DBD5B9AECB}" sibTransId="{6624C125-364B-4A5C-9CE6-CD26A4A2A714}"/>
    <dgm:cxn modelId="{E162ED63-499A-4968-BABC-6C858DEA8EA1}" type="presOf" srcId="{897E93BB-4E78-4D54-8725-C7AF2950AEC3}" destId="{36D92010-8163-4C01-B991-6459BDA8C691}" srcOrd="0" destOrd="0" presId="urn:microsoft.com/office/officeart/2005/8/layout/vList2"/>
    <dgm:cxn modelId="{96A4AC58-385B-44D1-AB59-7D45F8843347}" srcId="{17B0945C-799D-42CC-A805-ADC80E6A693D}" destId="{8E510609-9EC5-42A9-8488-3BED3EC1F93D}" srcOrd="2" destOrd="0" parTransId="{92924B7F-E9C4-43A3-BDC8-190010AA58D4}" sibTransId="{55B80F2A-2CFF-4C72-89C7-74430C13FBEF}"/>
    <dgm:cxn modelId="{6C0A9B59-4911-4AFD-BAB9-44A784D55B88}" srcId="{17B0945C-799D-42CC-A805-ADC80E6A693D}" destId="{897E93BB-4E78-4D54-8725-C7AF2950AEC3}" srcOrd="1" destOrd="0" parTransId="{6F777FE2-D409-4306-87A3-6548A8EE2221}" sibTransId="{4EBCDC42-53E1-46AD-BDF0-A021E8AC24A6}"/>
    <dgm:cxn modelId="{A1BF4A7E-BDED-4A27-B8D0-84082C0BAAFA}" type="presOf" srcId="{8E510609-9EC5-42A9-8488-3BED3EC1F93D}" destId="{DEB1122F-B9E4-4022-ACED-60DA1EB7DC73}" srcOrd="0" destOrd="0" presId="urn:microsoft.com/office/officeart/2005/8/layout/vList2"/>
    <dgm:cxn modelId="{52CE7982-5210-418F-A412-3E543074A162}" type="presOf" srcId="{17B0945C-799D-42CC-A805-ADC80E6A693D}" destId="{61538652-CE1E-4569-8EAA-F9B6277DA144}" srcOrd="0" destOrd="0" presId="urn:microsoft.com/office/officeart/2005/8/layout/vList2"/>
    <dgm:cxn modelId="{366402AC-B040-4DF5-B675-8653644FB374}" srcId="{17B0945C-799D-42CC-A805-ADC80E6A693D}" destId="{B77BDF27-67D6-4748-B540-7C844DC480FB}" srcOrd="5" destOrd="0" parTransId="{84F379C9-041B-4F2A-A0A8-6BF53A2258A5}" sibTransId="{CFCB873A-E436-4807-ACE2-480DA3CFAA02}"/>
    <dgm:cxn modelId="{6D9697BE-1BC5-429B-839B-F175000B493E}" type="presOf" srcId="{A744976E-4BE9-4969-B013-CF555A3AF98C}" destId="{AD8997CF-0686-484A-AAAD-54D2F41412C4}" srcOrd="0" destOrd="0" presId="urn:microsoft.com/office/officeart/2005/8/layout/vList2"/>
    <dgm:cxn modelId="{FADD4FE5-D477-4B07-ADC6-95F2485BD536}" type="presOf" srcId="{B77BDF27-67D6-4748-B540-7C844DC480FB}" destId="{84E91D81-F6D2-42D0-9383-6880F5EE6D33}" srcOrd="0" destOrd="0" presId="urn:microsoft.com/office/officeart/2005/8/layout/vList2"/>
    <dgm:cxn modelId="{D6D0EBEC-2165-42F5-9C13-840C9E77B8AE}" srcId="{17B0945C-799D-42CC-A805-ADC80E6A693D}" destId="{F5F85C05-2788-4349-8D5B-72D0D52EEED8}" srcOrd="0" destOrd="0" parTransId="{1CA0CC76-EDBC-479C-9C38-D43FF81B2FFB}" sibTransId="{2AF71E2B-D4C1-4E44-83C3-8E28FA13E608}"/>
    <dgm:cxn modelId="{9E6075FB-8A1A-4841-9167-E106B600CC4D}" type="presOf" srcId="{23EC72C6-DCD1-4550-838C-87B0F370B26D}" destId="{0E268856-082F-42E7-BBD5-269953086430}" srcOrd="0" destOrd="0" presId="urn:microsoft.com/office/officeart/2005/8/layout/vList2"/>
    <dgm:cxn modelId="{27513155-F280-465A-82D8-ACF8F2A36F58}" type="presParOf" srcId="{61538652-CE1E-4569-8EAA-F9B6277DA144}" destId="{B94A6C49-0F6F-4EC7-B12D-452EE747DD06}" srcOrd="0" destOrd="0" presId="urn:microsoft.com/office/officeart/2005/8/layout/vList2"/>
    <dgm:cxn modelId="{9CE60682-B51D-43B2-922E-3F138916BBD3}" type="presParOf" srcId="{61538652-CE1E-4569-8EAA-F9B6277DA144}" destId="{8785E168-C342-44D2-B495-0B1D0E673FFC}" srcOrd="1" destOrd="0" presId="urn:microsoft.com/office/officeart/2005/8/layout/vList2"/>
    <dgm:cxn modelId="{886D1094-7C00-43A0-94C7-D8156B5C61E9}" type="presParOf" srcId="{61538652-CE1E-4569-8EAA-F9B6277DA144}" destId="{36D92010-8163-4C01-B991-6459BDA8C691}" srcOrd="2" destOrd="0" presId="urn:microsoft.com/office/officeart/2005/8/layout/vList2"/>
    <dgm:cxn modelId="{08F65FF4-C824-4E17-82A7-D9E24481671A}" type="presParOf" srcId="{61538652-CE1E-4569-8EAA-F9B6277DA144}" destId="{A8601689-B77C-4E80-AA6A-1B7473DE3FF2}" srcOrd="3" destOrd="0" presId="urn:microsoft.com/office/officeart/2005/8/layout/vList2"/>
    <dgm:cxn modelId="{ECA5DF4B-F89A-4FD1-B3ED-62761CF60AB7}" type="presParOf" srcId="{61538652-CE1E-4569-8EAA-F9B6277DA144}" destId="{DEB1122F-B9E4-4022-ACED-60DA1EB7DC73}" srcOrd="4" destOrd="0" presId="urn:microsoft.com/office/officeart/2005/8/layout/vList2"/>
    <dgm:cxn modelId="{1D1E96B8-DC46-4E78-BB81-7A1B88EA283A}" type="presParOf" srcId="{61538652-CE1E-4569-8EAA-F9B6277DA144}" destId="{B7B7A326-88EC-4EE8-9E44-5B3CC35B83B4}" srcOrd="5" destOrd="0" presId="urn:microsoft.com/office/officeart/2005/8/layout/vList2"/>
    <dgm:cxn modelId="{E2A9C997-48DC-4E35-A176-D123C931B1A6}" type="presParOf" srcId="{61538652-CE1E-4569-8EAA-F9B6277DA144}" destId="{0E268856-082F-42E7-BBD5-269953086430}" srcOrd="6" destOrd="0" presId="urn:microsoft.com/office/officeart/2005/8/layout/vList2"/>
    <dgm:cxn modelId="{D4C97E21-B737-4B94-B5BF-200A5A907FFD}" type="presParOf" srcId="{61538652-CE1E-4569-8EAA-F9B6277DA144}" destId="{52CDDC9E-8565-4D8E-854C-7BB0CBC4A1FD}" srcOrd="7" destOrd="0" presId="urn:microsoft.com/office/officeart/2005/8/layout/vList2"/>
    <dgm:cxn modelId="{D401EEDD-6572-4064-B4CF-B650772C29F0}" type="presParOf" srcId="{61538652-CE1E-4569-8EAA-F9B6277DA144}" destId="{AD8997CF-0686-484A-AAAD-54D2F41412C4}" srcOrd="8" destOrd="0" presId="urn:microsoft.com/office/officeart/2005/8/layout/vList2"/>
    <dgm:cxn modelId="{473092C4-42EA-4782-A666-C2AC9624BD34}" type="presParOf" srcId="{61538652-CE1E-4569-8EAA-F9B6277DA144}" destId="{179A8D59-E481-4B36-B70F-3F9D5700DD41}" srcOrd="9" destOrd="0" presId="urn:microsoft.com/office/officeart/2005/8/layout/vList2"/>
    <dgm:cxn modelId="{82950E21-7F3C-4B02-8715-C44B0BD52C47}" type="presParOf" srcId="{61538652-CE1E-4569-8EAA-F9B6277DA144}" destId="{84E91D81-F6D2-42D0-9383-6880F5EE6D33}"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202BCA-139E-4583-9799-BA03E53D7963}"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pt-BR"/>
        </a:p>
      </dgm:t>
    </dgm:pt>
    <dgm:pt modelId="{06AAF1E8-91CA-436C-AB0C-CF95D2BB4086}">
      <dgm:prSet phldrT="[Texto]" custT="1"/>
      <dgm:spPr/>
      <dgm:t>
        <a:bodyPr/>
        <a:lstStyle/>
        <a:p>
          <a:r>
            <a:rPr lang="pt-BR" sz="1100" dirty="0"/>
            <a:t>Qualidade</a:t>
          </a:r>
        </a:p>
      </dgm:t>
    </dgm:pt>
    <dgm:pt modelId="{14D6597F-BA0D-452A-874E-0CB9665DA7B7}" type="parTrans" cxnId="{F14F09DF-83BC-4C3E-B794-9D223D10FAF9}">
      <dgm:prSet/>
      <dgm:spPr/>
      <dgm:t>
        <a:bodyPr/>
        <a:lstStyle/>
        <a:p>
          <a:endParaRPr lang="pt-BR" sz="1100"/>
        </a:p>
      </dgm:t>
    </dgm:pt>
    <dgm:pt modelId="{FFF3F408-D982-4F99-BA1C-6336C5CB3B1A}" type="sibTrans" cxnId="{F14F09DF-83BC-4C3E-B794-9D223D10FAF9}">
      <dgm:prSet/>
      <dgm:spPr/>
      <dgm:t>
        <a:bodyPr/>
        <a:lstStyle/>
        <a:p>
          <a:endParaRPr lang="pt-BR" sz="1100"/>
        </a:p>
      </dgm:t>
    </dgm:pt>
    <dgm:pt modelId="{284078F8-E7C2-4E0E-828A-C7FC015264B4}">
      <dgm:prSet phldrT="[Texto]" custT="1"/>
      <dgm:spPr/>
      <dgm:t>
        <a:bodyPr/>
        <a:lstStyle/>
        <a:p>
          <a:r>
            <a:rPr lang="pt-BR" sz="1100" dirty="0"/>
            <a:t>Padronização</a:t>
          </a:r>
        </a:p>
      </dgm:t>
    </dgm:pt>
    <dgm:pt modelId="{F71C1E76-B8DF-4EFF-8CA6-C0B2CC71A0C2}" type="parTrans" cxnId="{675292BA-12C7-4588-BCA1-90CC86444E11}">
      <dgm:prSet custT="1"/>
      <dgm:spPr/>
      <dgm:t>
        <a:bodyPr/>
        <a:lstStyle/>
        <a:p>
          <a:endParaRPr lang="pt-BR" sz="1100"/>
        </a:p>
      </dgm:t>
    </dgm:pt>
    <dgm:pt modelId="{DA947070-F1A8-4ACF-86A7-7767E314936F}" type="sibTrans" cxnId="{675292BA-12C7-4588-BCA1-90CC86444E11}">
      <dgm:prSet/>
      <dgm:spPr/>
      <dgm:t>
        <a:bodyPr/>
        <a:lstStyle/>
        <a:p>
          <a:endParaRPr lang="pt-BR" sz="1100"/>
        </a:p>
      </dgm:t>
    </dgm:pt>
    <dgm:pt modelId="{5E7417FB-FD85-49DD-8534-11673F4BF01C}">
      <dgm:prSet custT="1"/>
      <dgm:spPr/>
      <dgm:t>
        <a:bodyPr/>
        <a:lstStyle/>
        <a:p>
          <a:r>
            <a:rPr lang="pt-BR" sz="1100" dirty="0"/>
            <a:t>Construção Coletiva</a:t>
          </a:r>
        </a:p>
      </dgm:t>
    </dgm:pt>
    <dgm:pt modelId="{4C5BD69A-B8A5-4C8B-9199-764B06569BA6}" type="parTrans" cxnId="{5A0B32EF-E4B6-456A-8CB9-F5E757CEF02B}">
      <dgm:prSet custT="1"/>
      <dgm:spPr/>
      <dgm:t>
        <a:bodyPr/>
        <a:lstStyle/>
        <a:p>
          <a:endParaRPr lang="pt-BR" sz="1100"/>
        </a:p>
      </dgm:t>
    </dgm:pt>
    <dgm:pt modelId="{3068CD78-7B67-4A42-8D9B-ED9A06A0EAE4}" type="sibTrans" cxnId="{5A0B32EF-E4B6-456A-8CB9-F5E757CEF02B}">
      <dgm:prSet/>
      <dgm:spPr/>
      <dgm:t>
        <a:bodyPr/>
        <a:lstStyle/>
        <a:p>
          <a:endParaRPr lang="pt-BR" sz="1100"/>
        </a:p>
      </dgm:t>
    </dgm:pt>
    <dgm:pt modelId="{CD86E4A4-7381-4DDA-B926-F9B3C6F191FD}">
      <dgm:prSet custT="1"/>
      <dgm:spPr/>
      <dgm:t>
        <a:bodyPr/>
        <a:lstStyle/>
        <a:p>
          <a:r>
            <a:rPr lang="pt-BR" sz="1100" dirty="0"/>
            <a:t>Integração de Procedimentos</a:t>
          </a:r>
        </a:p>
      </dgm:t>
    </dgm:pt>
    <dgm:pt modelId="{B6DAF9DD-6B81-4732-B63C-E261C7E72C4A}" type="parTrans" cxnId="{EAE0627D-0B3C-45FD-999C-C83F0D5D31F5}">
      <dgm:prSet custT="1"/>
      <dgm:spPr/>
      <dgm:t>
        <a:bodyPr/>
        <a:lstStyle/>
        <a:p>
          <a:endParaRPr lang="pt-BR" sz="1100"/>
        </a:p>
      </dgm:t>
    </dgm:pt>
    <dgm:pt modelId="{39C6A2F8-19F0-421E-9C3A-CF9F6720ECE8}" type="sibTrans" cxnId="{EAE0627D-0B3C-45FD-999C-C83F0D5D31F5}">
      <dgm:prSet/>
      <dgm:spPr/>
      <dgm:t>
        <a:bodyPr/>
        <a:lstStyle/>
        <a:p>
          <a:endParaRPr lang="pt-BR" sz="1100"/>
        </a:p>
      </dgm:t>
    </dgm:pt>
    <dgm:pt modelId="{47F3CCD6-9BAC-4BF2-AE5F-1E09B0FF6E27}">
      <dgm:prSet custT="1"/>
      <dgm:spPr/>
      <dgm:t>
        <a:bodyPr/>
        <a:lstStyle/>
        <a:p>
          <a:r>
            <a:rPr lang="pt-BR" sz="1100" dirty="0"/>
            <a:t>Economia de Escala</a:t>
          </a:r>
        </a:p>
      </dgm:t>
    </dgm:pt>
    <dgm:pt modelId="{F7D1ECC0-56AC-494B-900E-EF6F32F95DA4}" type="parTrans" cxnId="{B5FCD91A-FC0F-4EB3-8F60-02465DDCA570}">
      <dgm:prSet custT="1"/>
      <dgm:spPr/>
      <dgm:t>
        <a:bodyPr/>
        <a:lstStyle/>
        <a:p>
          <a:endParaRPr lang="pt-BR" sz="1100"/>
        </a:p>
      </dgm:t>
    </dgm:pt>
    <dgm:pt modelId="{E9F26410-B9C5-4501-BA9A-BAA0A6AC4C97}" type="sibTrans" cxnId="{B5FCD91A-FC0F-4EB3-8F60-02465DDCA570}">
      <dgm:prSet/>
      <dgm:spPr/>
      <dgm:t>
        <a:bodyPr/>
        <a:lstStyle/>
        <a:p>
          <a:endParaRPr lang="pt-BR" sz="1100"/>
        </a:p>
      </dgm:t>
    </dgm:pt>
    <dgm:pt modelId="{80DB0BE1-1159-42D0-B5AF-F1A52B3B5EE7}">
      <dgm:prSet custT="1"/>
      <dgm:spPr/>
      <dgm:t>
        <a:bodyPr/>
        <a:lstStyle/>
        <a:p>
          <a:r>
            <a:rPr lang="pt-BR" sz="1100" dirty="0"/>
            <a:t>Eonomia Processual (retrabalho, custos da licitação) - Escopo</a:t>
          </a:r>
        </a:p>
      </dgm:t>
    </dgm:pt>
    <dgm:pt modelId="{30A6D0CA-23C8-46C7-A5DD-8AF5D5AD5A36}" type="parTrans" cxnId="{900A9B5B-85CE-4D6F-904E-4DD35A6DEF4B}">
      <dgm:prSet custT="1"/>
      <dgm:spPr/>
      <dgm:t>
        <a:bodyPr/>
        <a:lstStyle/>
        <a:p>
          <a:endParaRPr lang="pt-BR" sz="1100"/>
        </a:p>
      </dgm:t>
    </dgm:pt>
    <dgm:pt modelId="{9E11C280-6E48-4292-9C10-C95CF6AE4F64}" type="sibTrans" cxnId="{900A9B5B-85CE-4D6F-904E-4DD35A6DEF4B}">
      <dgm:prSet/>
      <dgm:spPr/>
      <dgm:t>
        <a:bodyPr/>
        <a:lstStyle/>
        <a:p>
          <a:endParaRPr lang="pt-BR" sz="1100"/>
        </a:p>
      </dgm:t>
    </dgm:pt>
    <dgm:pt modelId="{7DDB3B7D-CF70-4B5C-BAAE-7E41AD8D67EE}">
      <dgm:prSet custT="1"/>
      <dgm:spPr/>
      <dgm:t>
        <a:bodyPr/>
        <a:lstStyle/>
        <a:p>
          <a:r>
            <a:rPr lang="pt-BR" sz="1100" dirty="0"/>
            <a:t>Otimização de Recursos Humanos</a:t>
          </a:r>
        </a:p>
      </dgm:t>
    </dgm:pt>
    <dgm:pt modelId="{AC01409C-CE95-4F6E-887D-A76F40C282B5}" type="parTrans" cxnId="{9EF82BE9-09C2-4A9A-B035-884FB7603B3E}">
      <dgm:prSet custT="1"/>
      <dgm:spPr/>
      <dgm:t>
        <a:bodyPr/>
        <a:lstStyle/>
        <a:p>
          <a:endParaRPr lang="pt-BR" sz="1100"/>
        </a:p>
      </dgm:t>
    </dgm:pt>
    <dgm:pt modelId="{66807AA8-A90C-49C0-B9E5-6A97B6FB8663}" type="sibTrans" cxnId="{9EF82BE9-09C2-4A9A-B035-884FB7603B3E}">
      <dgm:prSet/>
      <dgm:spPr/>
      <dgm:t>
        <a:bodyPr/>
        <a:lstStyle/>
        <a:p>
          <a:endParaRPr lang="pt-BR" sz="1100"/>
        </a:p>
      </dgm:t>
    </dgm:pt>
    <dgm:pt modelId="{9BA93826-53EB-48B7-AADE-F3B01C9F37DD}">
      <dgm:prSet custT="1"/>
      <dgm:spPr/>
      <dgm:t>
        <a:bodyPr/>
        <a:lstStyle/>
        <a:p>
          <a:r>
            <a:rPr lang="pt-BR" sz="1100" dirty="0"/>
            <a:t>Aproveitamento de Expertises das Unidades </a:t>
          </a:r>
        </a:p>
      </dgm:t>
    </dgm:pt>
    <dgm:pt modelId="{CCB223EF-9967-48DB-B9DC-CD4071ABF8B0}" type="parTrans" cxnId="{477BE63F-CED6-4FB0-BC9E-666E597B1A18}">
      <dgm:prSet custT="1"/>
      <dgm:spPr/>
      <dgm:t>
        <a:bodyPr/>
        <a:lstStyle/>
        <a:p>
          <a:endParaRPr lang="pt-BR" sz="1100"/>
        </a:p>
      </dgm:t>
    </dgm:pt>
    <dgm:pt modelId="{D680C89C-FB19-410F-B4A4-AEC9C6AD8C5F}" type="sibTrans" cxnId="{477BE63F-CED6-4FB0-BC9E-666E597B1A18}">
      <dgm:prSet/>
      <dgm:spPr/>
      <dgm:t>
        <a:bodyPr/>
        <a:lstStyle/>
        <a:p>
          <a:endParaRPr lang="pt-BR" sz="1100"/>
        </a:p>
      </dgm:t>
    </dgm:pt>
    <dgm:pt modelId="{50D18BDB-BD68-41C5-8721-DE7684452D5B}">
      <dgm:prSet custT="1"/>
      <dgm:spPr/>
      <dgm:t>
        <a:bodyPr/>
        <a:lstStyle/>
        <a:p>
          <a:r>
            <a:rPr lang="pt-BR" sz="1100" dirty="0"/>
            <a:t>Gestão do Conhecimento - Capacitação </a:t>
          </a:r>
        </a:p>
      </dgm:t>
    </dgm:pt>
    <dgm:pt modelId="{2565CB6F-E7CD-431A-AC7A-C7822FFFA90D}" type="parTrans" cxnId="{A32478E7-0F2F-4E5F-AC40-ED54C9139F67}">
      <dgm:prSet custT="1"/>
      <dgm:spPr/>
      <dgm:t>
        <a:bodyPr/>
        <a:lstStyle/>
        <a:p>
          <a:endParaRPr lang="pt-BR" sz="1100"/>
        </a:p>
      </dgm:t>
    </dgm:pt>
    <dgm:pt modelId="{9439BE32-0DD9-4299-89AD-0A90D4919596}" type="sibTrans" cxnId="{A32478E7-0F2F-4E5F-AC40-ED54C9139F67}">
      <dgm:prSet/>
      <dgm:spPr/>
      <dgm:t>
        <a:bodyPr/>
        <a:lstStyle/>
        <a:p>
          <a:endParaRPr lang="pt-BR" sz="1100"/>
        </a:p>
      </dgm:t>
    </dgm:pt>
    <dgm:pt modelId="{D07FBD52-4113-4105-B1F5-68456D2D10C2}">
      <dgm:prSet custT="1"/>
      <dgm:spPr/>
      <dgm:t>
        <a:bodyPr/>
        <a:lstStyle/>
        <a:p>
          <a:r>
            <a:rPr lang="pt-BR" sz="1100" dirty="0"/>
            <a:t>Mais Qualidade no Planejamento das Contratações</a:t>
          </a:r>
        </a:p>
      </dgm:t>
    </dgm:pt>
    <dgm:pt modelId="{688FFBA3-FDC5-4E47-A8C3-B8CBC5E33F3D}" type="parTrans" cxnId="{D3FFDF55-B0A1-409E-BF23-65DA9129AAA5}">
      <dgm:prSet custT="1"/>
      <dgm:spPr/>
      <dgm:t>
        <a:bodyPr/>
        <a:lstStyle/>
        <a:p>
          <a:endParaRPr lang="pt-BR" sz="1100"/>
        </a:p>
      </dgm:t>
    </dgm:pt>
    <dgm:pt modelId="{9EFF6385-0C40-4517-A658-95D915A29A7B}" type="sibTrans" cxnId="{D3FFDF55-B0A1-409E-BF23-65DA9129AAA5}">
      <dgm:prSet/>
      <dgm:spPr/>
      <dgm:t>
        <a:bodyPr/>
        <a:lstStyle/>
        <a:p>
          <a:endParaRPr lang="pt-BR" sz="1100"/>
        </a:p>
      </dgm:t>
    </dgm:pt>
    <dgm:pt modelId="{8B644539-798A-491D-8B6F-AEDA8B2597D7}">
      <dgm:prSet custT="1"/>
      <dgm:spPr/>
      <dgm:t>
        <a:bodyPr/>
        <a:lstStyle/>
        <a:p>
          <a:r>
            <a:rPr lang="pt-BR" sz="1100" dirty="0"/>
            <a:t>Sustentabilidade</a:t>
          </a:r>
        </a:p>
      </dgm:t>
    </dgm:pt>
    <dgm:pt modelId="{22AD6407-F0FA-46E5-9576-554F60DBDEC2}" type="parTrans" cxnId="{9BE16F4A-0CCA-4A7A-A692-358569D7ECB9}">
      <dgm:prSet custT="1"/>
      <dgm:spPr/>
      <dgm:t>
        <a:bodyPr/>
        <a:lstStyle/>
        <a:p>
          <a:endParaRPr lang="pt-BR" sz="1100"/>
        </a:p>
      </dgm:t>
    </dgm:pt>
    <dgm:pt modelId="{A3545588-5465-44DB-BB23-59E2ADDDF573}" type="sibTrans" cxnId="{9BE16F4A-0CCA-4A7A-A692-358569D7ECB9}">
      <dgm:prSet/>
      <dgm:spPr/>
      <dgm:t>
        <a:bodyPr/>
        <a:lstStyle/>
        <a:p>
          <a:endParaRPr lang="pt-BR" sz="1100"/>
        </a:p>
      </dgm:t>
    </dgm:pt>
    <dgm:pt modelId="{66D8E4B2-2267-46D3-9B30-0A3B442FCE29}" type="pres">
      <dgm:prSet presAssocID="{27202BCA-139E-4583-9799-BA03E53D7963}" presName="composite" presStyleCnt="0">
        <dgm:presLayoutVars>
          <dgm:chMax val="1"/>
          <dgm:dir/>
          <dgm:resizeHandles val="exact"/>
        </dgm:presLayoutVars>
      </dgm:prSet>
      <dgm:spPr/>
    </dgm:pt>
    <dgm:pt modelId="{1E3AF7B9-BA7B-47E3-B8EF-5176366B74F9}" type="pres">
      <dgm:prSet presAssocID="{27202BCA-139E-4583-9799-BA03E53D7963}" presName="radial" presStyleCnt="0">
        <dgm:presLayoutVars>
          <dgm:animLvl val="ctr"/>
        </dgm:presLayoutVars>
      </dgm:prSet>
      <dgm:spPr/>
    </dgm:pt>
    <dgm:pt modelId="{18BC7C2C-3279-4274-A24B-64F0B761CC57}" type="pres">
      <dgm:prSet presAssocID="{06AAF1E8-91CA-436C-AB0C-CF95D2BB4086}" presName="centerShape" presStyleLbl="vennNode1" presStyleIdx="0" presStyleCnt="11"/>
      <dgm:spPr/>
    </dgm:pt>
    <dgm:pt modelId="{25BA252F-20B2-41AD-B435-7B34C2E1CE92}" type="pres">
      <dgm:prSet presAssocID="{284078F8-E7C2-4E0E-828A-C7FC015264B4}" presName="node" presStyleLbl="vennNode1" presStyleIdx="1" presStyleCnt="11">
        <dgm:presLayoutVars>
          <dgm:bulletEnabled val="1"/>
        </dgm:presLayoutVars>
      </dgm:prSet>
      <dgm:spPr/>
    </dgm:pt>
    <dgm:pt modelId="{CF828F8E-CF93-4988-A6BF-9F7066A5D85D}" type="pres">
      <dgm:prSet presAssocID="{5E7417FB-FD85-49DD-8534-11673F4BF01C}" presName="node" presStyleLbl="vennNode1" presStyleIdx="2" presStyleCnt="11">
        <dgm:presLayoutVars>
          <dgm:bulletEnabled val="1"/>
        </dgm:presLayoutVars>
      </dgm:prSet>
      <dgm:spPr/>
    </dgm:pt>
    <dgm:pt modelId="{EED0F23F-0170-434B-9443-2E1D85294E13}" type="pres">
      <dgm:prSet presAssocID="{CD86E4A4-7381-4DDA-B926-F9B3C6F191FD}" presName="node" presStyleLbl="vennNode1" presStyleIdx="3" presStyleCnt="11">
        <dgm:presLayoutVars>
          <dgm:bulletEnabled val="1"/>
        </dgm:presLayoutVars>
      </dgm:prSet>
      <dgm:spPr/>
    </dgm:pt>
    <dgm:pt modelId="{B9833E74-DC81-4B1B-8521-2CB55C1B7A2E}" type="pres">
      <dgm:prSet presAssocID="{47F3CCD6-9BAC-4BF2-AE5F-1E09B0FF6E27}" presName="node" presStyleLbl="vennNode1" presStyleIdx="4" presStyleCnt="11">
        <dgm:presLayoutVars>
          <dgm:bulletEnabled val="1"/>
        </dgm:presLayoutVars>
      </dgm:prSet>
      <dgm:spPr/>
    </dgm:pt>
    <dgm:pt modelId="{FA280251-B1B6-4088-9FEC-C335BD2CFBE6}" type="pres">
      <dgm:prSet presAssocID="{80DB0BE1-1159-42D0-B5AF-F1A52B3B5EE7}" presName="node" presStyleLbl="vennNode1" presStyleIdx="5" presStyleCnt="11">
        <dgm:presLayoutVars>
          <dgm:bulletEnabled val="1"/>
        </dgm:presLayoutVars>
      </dgm:prSet>
      <dgm:spPr/>
    </dgm:pt>
    <dgm:pt modelId="{EF3F4F5A-5E92-4EE4-BD01-AA7D549F6FE4}" type="pres">
      <dgm:prSet presAssocID="{7DDB3B7D-CF70-4B5C-BAAE-7E41AD8D67EE}" presName="node" presStyleLbl="vennNode1" presStyleIdx="6" presStyleCnt="11">
        <dgm:presLayoutVars>
          <dgm:bulletEnabled val="1"/>
        </dgm:presLayoutVars>
      </dgm:prSet>
      <dgm:spPr/>
    </dgm:pt>
    <dgm:pt modelId="{A13399CB-19EE-4CAE-8BBC-5585D1E73A78}" type="pres">
      <dgm:prSet presAssocID="{9BA93826-53EB-48B7-AADE-F3B01C9F37DD}" presName="node" presStyleLbl="vennNode1" presStyleIdx="7" presStyleCnt="11">
        <dgm:presLayoutVars>
          <dgm:bulletEnabled val="1"/>
        </dgm:presLayoutVars>
      </dgm:prSet>
      <dgm:spPr/>
    </dgm:pt>
    <dgm:pt modelId="{61AB4589-181B-4B7C-8841-703D7F2BEF01}" type="pres">
      <dgm:prSet presAssocID="{50D18BDB-BD68-41C5-8721-DE7684452D5B}" presName="node" presStyleLbl="vennNode1" presStyleIdx="8" presStyleCnt="11">
        <dgm:presLayoutVars>
          <dgm:bulletEnabled val="1"/>
        </dgm:presLayoutVars>
      </dgm:prSet>
      <dgm:spPr/>
    </dgm:pt>
    <dgm:pt modelId="{7B028E00-7AA8-42C5-87AF-4B65E34557D6}" type="pres">
      <dgm:prSet presAssocID="{D07FBD52-4113-4105-B1F5-68456D2D10C2}" presName="node" presStyleLbl="vennNode1" presStyleIdx="9" presStyleCnt="11">
        <dgm:presLayoutVars>
          <dgm:bulletEnabled val="1"/>
        </dgm:presLayoutVars>
      </dgm:prSet>
      <dgm:spPr/>
    </dgm:pt>
    <dgm:pt modelId="{5EB1725D-9815-4F97-A94C-C7D36D08E2D9}" type="pres">
      <dgm:prSet presAssocID="{8B644539-798A-491D-8B6F-AEDA8B2597D7}" presName="node" presStyleLbl="vennNode1" presStyleIdx="10" presStyleCnt="11">
        <dgm:presLayoutVars>
          <dgm:bulletEnabled val="1"/>
        </dgm:presLayoutVars>
      </dgm:prSet>
      <dgm:spPr/>
    </dgm:pt>
  </dgm:ptLst>
  <dgm:cxnLst>
    <dgm:cxn modelId="{D4D75903-75C1-4183-9CC7-A493B7C9E9CC}" type="presOf" srcId="{06AAF1E8-91CA-436C-AB0C-CF95D2BB4086}" destId="{18BC7C2C-3279-4274-A24B-64F0B761CC57}" srcOrd="0" destOrd="0" presId="urn:microsoft.com/office/officeart/2005/8/layout/radial3"/>
    <dgm:cxn modelId="{D0C8A205-9C58-4D04-B67B-E4A3517470D7}" type="presOf" srcId="{D07FBD52-4113-4105-B1F5-68456D2D10C2}" destId="{7B028E00-7AA8-42C5-87AF-4B65E34557D6}" srcOrd="0" destOrd="0" presId="urn:microsoft.com/office/officeart/2005/8/layout/radial3"/>
    <dgm:cxn modelId="{6B166818-AB23-40A9-B5ED-13EF2330D551}" type="presOf" srcId="{8B644539-798A-491D-8B6F-AEDA8B2597D7}" destId="{5EB1725D-9815-4F97-A94C-C7D36D08E2D9}" srcOrd="0" destOrd="0" presId="urn:microsoft.com/office/officeart/2005/8/layout/radial3"/>
    <dgm:cxn modelId="{B5FCD91A-FC0F-4EB3-8F60-02465DDCA570}" srcId="{06AAF1E8-91CA-436C-AB0C-CF95D2BB4086}" destId="{47F3CCD6-9BAC-4BF2-AE5F-1E09B0FF6E27}" srcOrd="3" destOrd="0" parTransId="{F7D1ECC0-56AC-494B-900E-EF6F32F95DA4}" sibTransId="{E9F26410-B9C5-4501-BA9A-BAA0A6AC4C97}"/>
    <dgm:cxn modelId="{477BE63F-CED6-4FB0-BC9E-666E597B1A18}" srcId="{06AAF1E8-91CA-436C-AB0C-CF95D2BB4086}" destId="{9BA93826-53EB-48B7-AADE-F3B01C9F37DD}" srcOrd="6" destOrd="0" parTransId="{CCB223EF-9967-48DB-B9DC-CD4071ABF8B0}" sibTransId="{D680C89C-FB19-410F-B4A4-AEC9C6AD8C5F}"/>
    <dgm:cxn modelId="{900A9B5B-85CE-4D6F-904E-4DD35A6DEF4B}" srcId="{06AAF1E8-91CA-436C-AB0C-CF95D2BB4086}" destId="{80DB0BE1-1159-42D0-B5AF-F1A52B3B5EE7}" srcOrd="4" destOrd="0" parTransId="{30A6D0CA-23C8-46C7-A5DD-8AF5D5AD5A36}" sibTransId="{9E11C280-6E48-4292-9C10-C95CF6AE4F64}"/>
    <dgm:cxn modelId="{E5D45E41-4A90-4034-A973-9B91486B3B4A}" type="presOf" srcId="{27202BCA-139E-4583-9799-BA03E53D7963}" destId="{66D8E4B2-2267-46D3-9B30-0A3B442FCE29}" srcOrd="0" destOrd="0" presId="urn:microsoft.com/office/officeart/2005/8/layout/radial3"/>
    <dgm:cxn modelId="{EDD11C49-CE9A-411A-995C-E7445DA3F74D}" type="presOf" srcId="{5E7417FB-FD85-49DD-8534-11673F4BF01C}" destId="{CF828F8E-CF93-4988-A6BF-9F7066A5D85D}" srcOrd="0" destOrd="0" presId="urn:microsoft.com/office/officeart/2005/8/layout/radial3"/>
    <dgm:cxn modelId="{9BE16F4A-0CCA-4A7A-A692-358569D7ECB9}" srcId="{06AAF1E8-91CA-436C-AB0C-CF95D2BB4086}" destId="{8B644539-798A-491D-8B6F-AEDA8B2597D7}" srcOrd="9" destOrd="0" parTransId="{22AD6407-F0FA-46E5-9576-554F60DBDEC2}" sibTransId="{A3545588-5465-44DB-BB23-59E2ADDDF573}"/>
    <dgm:cxn modelId="{67EF3B53-EB06-47F6-B364-C11E907F30AF}" type="presOf" srcId="{CD86E4A4-7381-4DDA-B926-F9B3C6F191FD}" destId="{EED0F23F-0170-434B-9443-2E1D85294E13}" srcOrd="0" destOrd="0" presId="urn:microsoft.com/office/officeart/2005/8/layout/radial3"/>
    <dgm:cxn modelId="{D3FFDF55-B0A1-409E-BF23-65DA9129AAA5}" srcId="{06AAF1E8-91CA-436C-AB0C-CF95D2BB4086}" destId="{D07FBD52-4113-4105-B1F5-68456D2D10C2}" srcOrd="8" destOrd="0" parTransId="{688FFBA3-FDC5-4E47-A8C3-B8CBC5E33F3D}" sibTransId="{9EFF6385-0C40-4517-A658-95D915A29A7B}"/>
    <dgm:cxn modelId="{239D3277-A4C4-458B-A251-598097630E91}" type="presOf" srcId="{7DDB3B7D-CF70-4B5C-BAAE-7E41AD8D67EE}" destId="{EF3F4F5A-5E92-4EE4-BD01-AA7D549F6FE4}" srcOrd="0" destOrd="0" presId="urn:microsoft.com/office/officeart/2005/8/layout/radial3"/>
    <dgm:cxn modelId="{19954F77-EF30-4D3B-BC26-56BD2036DCA5}" type="presOf" srcId="{50D18BDB-BD68-41C5-8721-DE7684452D5B}" destId="{61AB4589-181B-4B7C-8841-703D7F2BEF01}" srcOrd="0" destOrd="0" presId="urn:microsoft.com/office/officeart/2005/8/layout/radial3"/>
    <dgm:cxn modelId="{EAE0627D-0B3C-45FD-999C-C83F0D5D31F5}" srcId="{06AAF1E8-91CA-436C-AB0C-CF95D2BB4086}" destId="{CD86E4A4-7381-4DDA-B926-F9B3C6F191FD}" srcOrd="2" destOrd="0" parTransId="{B6DAF9DD-6B81-4732-B63C-E261C7E72C4A}" sibTransId="{39C6A2F8-19F0-421E-9C3A-CF9F6720ECE8}"/>
    <dgm:cxn modelId="{9F491C9F-0560-4B2C-A283-1C81B4CB569C}" type="presOf" srcId="{9BA93826-53EB-48B7-AADE-F3B01C9F37DD}" destId="{A13399CB-19EE-4CAE-8BBC-5585D1E73A78}" srcOrd="0" destOrd="0" presId="urn:microsoft.com/office/officeart/2005/8/layout/radial3"/>
    <dgm:cxn modelId="{675292BA-12C7-4588-BCA1-90CC86444E11}" srcId="{06AAF1E8-91CA-436C-AB0C-CF95D2BB4086}" destId="{284078F8-E7C2-4E0E-828A-C7FC015264B4}" srcOrd="0" destOrd="0" parTransId="{F71C1E76-B8DF-4EFF-8CA6-C0B2CC71A0C2}" sibTransId="{DA947070-F1A8-4ACF-86A7-7767E314936F}"/>
    <dgm:cxn modelId="{F14F09DF-83BC-4C3E-B794-9D223D10FAF9}" srcId="{27202BCA-139E-4583-9799-BA03E53D7963}" destId="{06AAF1E8-91CA-436C-AB0C-CF95D2BB4086}" srcOrd="0" destOrd="0" parTransId="{14D6597F-BA0D-452A-874E-0CB9665DA7B7}" sibTransId="{FFF3F408-D982-4F99-BA1C-6336C5CB3B1A}"/>
    <dgm:cxn modelId="{5464E0E4-3135-413C-AFDB-5BE3C5916BCA}" type="presOf" srcId="{284078F8-E7C2-4E0E-828A-C7FC015264B4}" destId="{25BA252F-20B2-41AD-B435-7B34C2E1CE92}" srcOrd="0" destOrd="0" presId="urn:microsoft.com/office/officeart/2005/8/layout/radial3"/>
    <dgm:cxn modelId="{40A229E5-EC44-447E-9F17-E86C9E90B631}" type="presOf" srcId="{47F3CCD6-9BAC-4BF2-AE5F-1E09B0FF6E27}" destId="{B9833E74-DC81-4B1B-8521-2CB55C1B7A2E}" srcOrd="0" destOrd="0" presId="urn:microsoft.com/office/officeart/2005/8/layout/radial3"/>
    <dgm:cxn modelId="{A32478E7-0F2F-4E5F-AC40-ED54C9139F67}" srcId="{06AAF1E8-91CA-436C-AB0C-CF95D2BB4086}" destId="{50D18BDB-BD68-41C5-8721-DE7684452D5B}" srcOrd="7" destOrd="0" parTransId="{2565CB6F-E7CD-431A-AC7A-C7822FFFA90D}" sibTransId="{9439BE32-0DD9-4299-89AD-0A90D4919596}"/>
    <dgm:cxn modelId="{9EF82BE9-09C2-4A9A-B035-884FB7603B3E}" srcId="{06AAF1E8-91CA-436C-AB0C-CF95D2BB4086}" destId="{7DDB3B7D-CF70-4B5C-BAAE-7E41AD8D67EE}" srcOrd="5" destOrd="0" parTransId="{AC01409C-CE95-4F6E-887D-A76F40C282B5}" sibTransId="{66807AA8-A90C-49C0-B9E5-6A97B6FB8663}"/>
    <dgm:cxn modelId="{5A0B32EF-E4B6-456A-8CB9-F5E757CEF02B}" srcId="{06AAF1E8-91CA-436C-AB0C-CF95D2BB4086}" destId="{5E7417FB-FD85-49DD-8534-11673F4BF01C}" srcOrd="1" destOrd="0" parTransId="{4C5BD69A-B8A5-4C8B-9199-764B06569BA6}" sibTransId="{3068CD78-7B67-4A42-8D9B-ED9A06A0EAE4}"/>
    <dgm:cxn modelId="{197A02FE-B7F4-48E5-8701-AF150379F7D3}" type="presOf" srcId="{80DB0BE1-1159-42D0-B5AF-F1A52B3B5EE7}" destId="{FA280251-B1B6-4088-9FEC-C335BD2CFBE6}" srcOrd="0" destOrd="0" presId="urn:microsoft.com/office/officeart/2005/8/layout/radial3"/>
    <dgm:cxn modelId="{92D445A5-C515-4912-9C2A-FAA0A1466468}" type="presParOf" srcId="{66D8E4B2-2267-46D3-9B30-0A3B442FCE29}" destId="{1E3AF7B9-BA7B-47E3-B8EF-5176366B74F9}" srcOrd="0" destOrd="0" presId="urn:microsoft.com/office/officeart/2005/8/layout/radial3"/>
    <dgm:cxn modelId="{8E8914F5-6257-4E02-84B0-88A81D240356}" type="presParOf" srcId="{1E3AF7B9-BA7B-47E3-B8EF-5176366B74F9}" destId="{18BC7C2C-3279-4274-A24B-64F0B761CC57}" srcOrd="0" destOrd="0" presId="urn:microsoft.com/office/officeart/2005/8/layout/radial3"/>
    <dgm:cxn modelId="{0914046A-C3D3-4303-9886-BCEA0A5A6F90}" type="presParOf" srcId="{1E3AF7B9-BA7B-47E3-B8EF-5176366B74F9}" destId="{25BA252F-20B2-41AD-B435-7B34C2E1CE92}" srcOrd="1" destOrd="0" presId="urn:microsoft.com/office/officeart/2005/8/layout/radial3"/>
    <dgm:cxn modelId="{7175AC6A-CC4C-4B7F-B97B-2D7430688CCF}" type="presParOf" srcId="{1E3AF7B9-BA7B-47E3-B8EF-5176366B74F9}" destId="{CF828F8E-CF93-4988-A6BF-9F7066A5D85D}" srcOrd="2" destOrd="0" presId="urn:microsoft.com/office/officeart/2005/8/layout/radial3"/>
    <dgm:cxn modelId="{0E4C2858-3F57-4BFE-8620-2F4A51961169}" type="presParOf" srcId="{1E3AF7B9-BA7B-47E3-B8EF-5176366B74F9}" destId="{EED0F23F-0170-434B-9443-2E1D85294E13}" srcOrd="3" destOrd="0" presId="urn:microsoft.com/office/officeart/2005/8/layout/radial3"/>
    <dgm:cxn modelId="{3595A9EB-CFFB-4510-9714-6CEBA411EEB2}" type="presParOf" srcId="{1E3AF7B9-BA7B-47E3-B8EF-5176366B74F9}" destId="{B9833E74-DC81-4B1B-8521-2CB55C1B7A2E}" srcOrd="4" destOrd="0" presId="urn:microsoft.com/office/officeart/2005/8/layout/radial3"/>
    <dgm:cxn modelId="{71881EC2-BEF6-48F2-8842-69ED462E2021}" type="presParOf" srcId="{1E3AF7B9-BA7B-47E3-B8EF-5176366B74F9}" destId="{FA280251-B1B6-4088-9FEC-C335BD2CFBE6}" srcOrd="5" destOrd="0" presId="urn:microsoft.com/office/officeart/2005/8/layout/radial3"/>
    <dgm:cxn modelId="{9AE99D94-50FC-40C7-A480-392B8A1171AB}" type="presParOf" srcId="{1E3AF7B9-BA7B-47E3-B8EF-5176366B74F9}" destId="{EF3F4F5A-5E92-4EE4-BD01-AA7D549F6FE4}" srcOrd="6" destOrd="0" presId="urn:microsoft.com/office/officeart/2005/8/layout/radial3"/>
    <dgm:cxn modelId="{CCBABE5E-FBB2-4DC5-8FFB-EBDF9C9DD1B2}" type="presParOf" srcId="{1E3AF7B9-BA7B-47E3-B8EF-5176366B74F9}" destId="{A13399CB-19EE-4CAE-8BBC-5585D1E73A78}" srcOrd="7" destOrd="0" presId="urn:microsoft.com/office/officeart/2005/8/layout/radial3"/>
    <dgm:cxn modelId="{733BFDE9-FF28-41A7-8C29-10BDF606A72C}" type="presParOf" srcId="{1E3AF7B9-BA7B-47E3-B8EF-5176366B74F9}" destId="{61AB4589-181B-4B7C-8841-703D7F2BEF01}" srcOrd="8" destOrd="0" presId="urn:microsoft.com/office/officeart/2005/8/layout/radial3"/>
    <dgm:cxn modelId="{D2A7F1B6-F78A-4298-881A-7397A4112F07}" type="presParOf" srcId="{1E3AF7B9-BA7B-47E3-B8EF-5176366B74F9}" destId="{7B028E00-7AA8-42C5-87AF-4B65E34557D6}" srcOrd="9" destOrd="0" presId="urn:microsoft.com/office/officeart/2005/8/layout/radial3"/>
    <dgm:cxn modelId="{235873E0-E888-43ED-83E5-C996143413DE}" type="presParOf" srcId="{1E3AF7B9-BA7B-47E3-B8EF-5176366B74F9}" destId="{5EB1725D-9815-4F97-A94C-C7D36D08E2D9}" srcOrd="10"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4F4979-D8C5-495E-BDEC-65763BBB964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pt-BR"/>
        </a:p>
      </dgm:t>
    </dgm:pt>
    <dgm:pt modelId="{FC4D7B9E-909A-43E6-8D15-95C7A416F86B}">
      <dgm:prSet phldrT="[Texto]"/>
      <dgm:spPr/>
      <dgm:t>
        <a:bodyPr/>
        <a:lstStyle/>
        <a:p>
          <a:r>
            <a:rPr lang="pt-BR" dirty="0"/>
            <a:t>Demanda</a:t>
          </a:r>
        </a:p>
      </dgm:t>
    </dgm:pt>
    <dgm:pt modelId="{54CF0AFA-7064-471C-A237-121E03F9107C}" type="parTrans" cxnId="{3E08F7F2-AAA4-4CA9-9E64-7237170546F7}">
      <dgm:prSet/>
      <dgm:spPr/>
      <dgm:t>
        <a:bodyPr/>
        <a:lstStyle/>
        <a:p>
          <a:endParaRPr lang="pt-BR"/>
        </a:p>
      </dgm:t>
    </dgm:pt>
    <dgm:pt modelId="{4EAF507B-4C89-4F44-9C22-159DD2622396}" type="sibTrans" cxnId="{3E08F7F2-AAA4-4CA9-9E64-7237170546F7}">
      <dgm:prSet/>
      <dgm:spPr/>
      <dgm:t>
        <a:bodyPr/>
        <a:lstStyle/>
        <a:p>
          <a:endParaRPr lang="pt-BR"/>
        </a:p>
      </dgm:t>
    </dgm:pt>
    <dgm:pt modelId="{00B75E4E-C072-456C-98AA-8A4F7FD0EA77}">
      <dgm:prSet phldrT="[Texto]"/>
      <dgm:spPr/>
      <dgm:t>
        <a:bodyPr/>
        <a:lstStyle/>
        <a:p>
          <a:r>
            <a:rPr lang="pt-BR" dirty="0"/>
            <a:t>Municípios Consorciados</a:t>
          </a:r>
        </a:p>
      </dgm:t>
    </dgm:pt>
    <dgm:pt modelId="{1E12396E-D96E-43F6-9AEE-FAB4D6CFE9B7}" type="parTrans" cxnId="{E3F3723A-BD3B-4B07-A987-355DC690BB53}">
      <dgm:prSet/>
      <dgm:spPr/>
      <dgm:t>
        <a:bodyPr/>
        <a:lstStyle/>
        <a:p>
          <a:endParaRPr lang="pt-BR"/>
        </a:p>
      </dgm:t>
    </dgm:pt>
    <dgm:pt modelId="{83079074-A25A-476E-9888-D5167C345E83}" type="sibTrans" cxnId="{E3F3723A-BD3B-4B07-A987-355DC690BB53}">
      <dgm:prSet/>
      <dgm:spPr/>
      <dgm:t>
        <a:bodyPr/>
        <a:lstStyle/>
        <a:p>
          <a:endParaRPr lang="pt-BR"/>
        </a:p>
      </dgm:t>
    </dgm:pt>
    <dgm:pt modelId="{BA47C2CD-726D-44DF-AC09-5A9DBAED3425}">
      <dgm:prSet phldrT="[Texto]"/>
      <dgm:spPr/>
      <dgm:t>
        <a:bodyPr/>
        <a:lstStyle/>
        <a:p>
          <a:r>
            <a:rPr lang="pt-BR" dirty="0"/>
            <a:t>Câmaras Técnicas</a:t>
          </a:r>
        </a:p>
      </dgm:t>
    </dgm:pt>
    <dgm:pt modelId="{6D517081-F294-4EA0-8141-B2B6520C9374}" type="parTrans" cxnId="{9CFD3B9D-E3D0-4F31-AF71-3DFAEBF0174C}">
      <dgm:prSet/>
      <dgm:spPr/>
      <dgm:t>
        <a:bodyPr/>
        <a:lstStyle/>
        <a:p>
          <a:endParaRPr lang="pt-BR"/>
        </a:p>
      </dgm:t>
    </dgm:pt>
    <dgm:pt modelId="{BE4BDCFE-DB38-482D-BEF2-63A3152B3484}" type="sibTrans" cxnId="{9CFD3B9D-E3D0-4F31-AF71-3DFAEBF0174C}">
      <dgm:prSet/>
      <dgm:spPr/>
      <dgm:t>
        <a:bodyPr/>
        <a:lstStyle/>
        <a:p>
          <a:endParaRPr lang="pt-BR"/>
        </a:p>
      </dgm:t>
    </dgm:pt>
    <dgm:pt modelId="{76017629-7513-4355-BE41-658B4A84406F}">
      <dgm:prSet phldrT="[Texto]"/>
      <dgm:spPr/>
      <dgm:t>
        <a:bodyPr/>
        <a:lstStyle/>
        <a:p>
          <a:r>
            <a:rPr lang="pt-BR" dirty="0"/>
            <a:t>Registro de Preços</a:t>
          </a:r>
        </a:p>
      </dgm:t>
    </dgm:pt>
    <dgm:pt modelId="{A6A5631E-688A-4F01-9C8E-98905761D755}" type="parTrans" cxnId="{1754257A-B41F-4F97-AD8F-0B84377254DE}">
      <dgm:prSet/>
      <dgm:spPr/>
      <dgm:t>
        <a:bodyPr/>
        <a:lstStyle/>
        <a:p>
          <a:endParaRPr lang="pt-BR"/>
        </a:p>
      </dgm:t>
    </dgm:pt>
    <dgm:pt modelId="{ED77B47B-D531-4BD0-8B18-1C569B8BC427}" type="sibTrans" cxnId="{1754257A-B41F-4F97-AD8F-0B84377254DE}">
      <dgm:prSet/>
      <dgm:spPr/>
      <dgm:t>
        <a:bodyPr/>
        <a:lstStyle/>
        <a:p>
          <a:endParaRPr lang="pt-BR"/>
        </a:p>
      </dgm:t>
    </dgm:pt>
    <dgm:pt modelId="{8AD549CA-7B90-49A3-B8A8-A9B263C750C0}">
      <dgm:prSet phldrT="[Texto]"/>
      <dgm:spPr/>
      <dgm:t>
        <a:bodyPr/>
        <a:lstStyle/>
        <a:p>
          <a:r>
            <a:rPr lang="pt-BR" dirty="0"/>
            <a:t>Termo de Referência</a:t>
          </a:r>
        </a:p>
      </dgm:t>
    </dgm:pt>
    <dgm:pt modelId="{7452BA45-18C8-4C3E-9AD3-DC96095FB2DD}" type="parTrans" cxnId="{56C6488B-5B1E-4892-9B1B-B6570B2536C9}">
      <dgm:prSet/>
      <dgm:spPr/>
      <dgm:t>
        <a:bodyPr/>
        <a:lstStyle/>
        <a:p>
          <a:endParaRPr lang="pt-BR"/>
        </a:p>
      </dgm:t>
    </dgm:pt>
    <dgm:pt modelId="{BA64B073-3481-4EA4-9447-E0703E62744F}" type="sibTrans" cxnId="{56C6488B-5B1E-4892-9B1B-B6570B2536C9}">
      <dgm:prSet/>
      <dgm:spPr/>
      <dgm:t>
        <a:bodyPr/>
        <a:lstStyle/>
        <a:p>
          <a:endParaRPr lang="pt-BR"/>
        </a:p>
      </dgm:t>
    </dgm:pt>
    <dgm:pt modelId="{AF65236F-575F-44EC-A1E1-87E5B1FBFEB9}">
      <dgm:prSet phldrT="[Texto]"/>
      <dgm:spPr/>
      <dgm:t>
        <a:bodyPr/>
        <a:lstStyle/>
        <a:p>
          <a:r>
            <a:rPr lang="pt-BR" dirty="0"/>
            <a:t>Edital</a:t>
          </a:r>
        </a:p>
      </dgm:t>
    </dgm:pt>
    <dgm:pt modelId="{8B8F2F56-5419-463B-8BFE-5750B246D5DD}" type="parTrans" cxnId="{BE3A7389-B2E3-4235-BC39-9421068CFB51}">
      <dgm:prSet/>
      <dgm:spPr/>
      <dgm:t>
        <a:bodyPr/>
        <a:lstStyle/>
        <a:p>
          <a:endParaRPr lang="pt-BR"/>
        </a:p>
      </dgm:t>
    </dgm:pt>
    <dgm:pt modelId="{B2A9753A-92DD-4350-A85D-F881F2490001}" type="sibTrans" cxnId="{BE3A7389-B2E3-4235-BC39-9421068CFB51}">
      <dgm:prSet/>
      <dgm:spPr/>
      <dgm:t>
        <a:bodyPr/>
        <a:lstStyle/>
        <a:p>
          <a:endParaRPr lang="pt-BR"/>
        </a:p>
      </dgm:t>
    </dgm:pt>
    <dgm:pt modelId="{BADC35AE-9951-47D0-AFFB-6F6525FCCF8C}">
      <dgm:prSet phldrT="[Texto]"/>
      <dgm:spPr/>
      <dgm:t>
        <a:bodyPr/>
        <a:lstStyle/>
        <a:p>
          <a:r>
            <a:rPr lang="pt-BR" dirty="0"/>
            <a:t>Sessão de Pregão Eletrônico</a:t>
          </a:r>
        </a:p>
      </dgm:t>
    </dgm:pt>
    <dgm:pt modelId="{90D463C9-7A0B-444F-BEA8-AC1045322742}" type="parTrans" cxnId="{F8C8B411-9894-4A44-92F8-717D79F849AA}">
      <dgm:prSet/>
      <dgm:spPr/>
      <dgm:t>
        <a:bodyPr/>
        <a:lstStyle/>
        <a:p>
          <a:endParaRPr lang="pt-BR"/>
        </a:p>
      </dgm:t>
    </dgm:pt>
    <dgm:pt modelId="{A3392AF7-2DCC-4060-B155-ECAB8D44F0DB}" type="sibTrans" cxnId="{F8C8B411-9894-4A44-92F8-717D79F849AA}">
      <dgm:prSet/>
      <dgm:spPr/>
      <dgm:t>
        <a:bodyPr/>
        <a:lstStyle/>
        <a:p>
          <a:endParaRPr lang="pt-BR"/>
        </a:p>
      </dgm:t>
    </dgm:pt>
    <dgm:pt modelId="{DE0452FE-268E-4263-BE7E-5326C0D5CA7F}">
      <dgm:prSet phldrT="[Texto]"/>
      <dgm:spPr/>
      <dgm:t>
        <a:bodyPr/>
        <a:lstStyle/>
        <a:p>
          <a:r>
            <a:rPr lang="pt-BR" dirty="0"/>
            <a:t>Homologação do Resultado</a:t>
          </a:r>
        </a:p>
      </dgm:t>
    </dgm:pt>
    <dgm:pt modelId="{6ABF87AD-A3F4-427D-87D2-C3D42BE584DE}" type="parTrans" cxnId="{FF5BE5F2-1A9A-4801-BA0B-CD4F975EA959}">
      <dgm:prSet/>
      <dgm:spPr/>
      <dgm:t>
        <a:bodyPr/>
        <a:lstStyle/>
        <a:p>
          <a:endParaRPr lang="pt-BR"/>
        </a:p>
      </dgm:t>
    </dgm:pt>
    <dgm:pt modelId="{BA2F4B00-557F-4424-AA4D-A2DF43706126}" type="sibTrans" cxnId="{FF5BE5F2-1A9A-4801-BA0B-CD4F975EA959}">
      <dgm:prSet/>
      <dgm:spPr/>
      <dgm:t>
        <a:bodyPr/>
        <a:lstStyle/>
        <a:p>
          <a:endParaRPr lang="pt-BR"/>
        </a:p>
      </dgm:t>
    </dgm:pt>
    <dgm:pt modelId="{7CF1E651-6CE8-410D-B52A-511E7EF976B1}">
      <dgm:prSet phldrT="[Texto]"/>
      <dgm:spPr/>
      <dgm:t>
        <a:bodyPr/>
        <a:lstStyle/>
        <a:p>
          <a:r>
            <a:rPr lang="pt-BR" dirty="0"/>
            <a:t>Gerenciamento</a:t>
          </a:r>
        </a:p>
      </dgm:t>
    </dgm:pt>
    <dgm:pt modelId="{2A1491FE-5645-4B16-B33E-E77C874CCCF8}" type="parTrans" cxnId="{37AE31F7-BDA5-491A-90E9-F671DB75E3B4}">
      <dgm:prSet/>
      <dgm:spPr/>
      <dgm:t>
        <a:bodyPr/>
        <a:lstStyle/>
        <a:p>
          <a:endParaRPr lang="pt-BR"/>
        </a:p>
      </dgm:t>
    </dgm:pt>
    <dgm:pt modelId="{ABE815AF-C9DF-484A-ABD0-2A0378B0AFD7}" type="sibTrans" cxnId="{37AE31F7-BDA5-491A-90E9-F671DB75E3B4}">
      <dgm:prSet/>
      <dgm:spPr/>
      <dgm:t>
        <a:bodyPr/>
        <a:lstStyle/>
        <a:p>
          <a:endParaRPr lang="pt-BR"/>
        </a:p>
      </dgm:t>
    </dgm:pt>
    <dgm:pt modelId="{CDD2D8EA-8740-46DC-8033-35A37C746EF6}">
      <dgm:prSet phldrT="[Texto]"/>
      <dgm:spPr/>
      <dgm:t>
        <a:bodyPr/>
        <a:lstStyle/>
        <a:p>
          <a:r>
            <a:rPr lang="pt-BR" dirty="0"/>
            <a:t>Acompanhamento do fornecimento</a:t>
          </a:r>
        </a:p>
      </dgm:t>
    </dgm:pt>
    <dgm:pt modelId="{7764CEC5-BD23-4526-BE71-FBFBB3777F85}" type="parTrans" cxnId="{E964D9DF-C2B0-4D6D-8D7C-64E97E578B7C}">
      <dgm:prSet/>
      <dgm:spPr/>
      <dgm:t>
        <a:bodyPr/>
        <a:lstStyle/>
        <a:p>
          <a:endParaRPr lang="pt-BR"/>
        </a:p>
      </dgm:t>
    </dgm:pt>
    <dgm:pt modelId="{BFF16E65-5890-49C0-82EC-310E4BF9B2A1}" type="sibTrans" cxnId="{E964D9DF-C2B0-4D6D-8D7C-64E97E578B7C}">
      <dgm:prSet/>
      <dgm:spPr/>
      <dgm:t>
        <a:bodyPr/>
        <a:lstStyle/>
        <a:p>
          <a:endParaRPr lang="pt-BR"/>
        </a:p>
      </dgm:t>
    </dgm:pt>
    <dgm:pt modelId="{291156EF-A839-44A2-9F5D-1D99A71D73FE}">
      <dgm:prSet phldrT="[Texto]"/>
      <dgm:spPr/>
      <dgm:t>
        <a:bodyPr/>
        <a:lstStyle/>
        <a:p>
          <a:r>
            <a:rPr lang="pt-BR" dirty="0"/>
            <a:t>IRP – Intenção de Registro de Preços</a:t>
          </a:r>
        </a:p>
      </dgm:t>
    </dgm:pt>
    <dgm:pt modelId="{9BF74F22-9E9A-4DCB-9CBA-364FB10C9FE8}" type="parTrans" cxnId="{71170922-793D-4D30-A19F-BF12EC255310}">
      <dgm:prSet/>
      <dgm:spPr/>
      <dgm:t>
        <a:bodyPr/>
        <a:lstStyle/>
        <a:p>
          <a:endParaRPr lang="pt-BR"/>
        </a:p>
      </dgm:t>
    </dgm:pt>
    <dgm:pt modelId="{AF0F7E73-7C65-4884-BC74-55D2394D18B8}" type="sibTrans" cxnId="{71170922-793D-4D30-A19F-BF12EC255310}">
      <dgm:prSet/>
      <dgm:spPr/>
      <dgm:t>
        <a:bodyPr/>
        <a:lstStyle/>
        <a:p>
          <a:endParaRPr lang="pt-BR"/>
        </a:p>
      </dgm:t>
    </dgm:pt>
    <dgm:pt modelId="{FBDF118D-CD09-408C-806B-6C38B70B8A83}">
      <dgm:prSet phldrT="[Texto]"/>
      <dgm:spPr/>
      <dgm:t>
        <a:bodyPr/>
        <a:lstStyle/>
        <a:p>
          <a:r>
            <a:rPr lang="pt-BR" dirty="0"/>
            <a:t>Pagamento</a:t>
          </a:r>
        </a:p>
      </dgm:t>
    </dgm:pt>
    <dgm:pt modelId="{34A22614-5A17-4552-8762-0FF445A18DB2}" type="parTrans" cxnId="{6C0B4804-282F-4D28-AD60-EF365567478D}">
      <dgm:prSet/>
      <dgm:spPr/>
      <dgm:t>
        <a:bodyPr/>
        <a:lstStyle/>
        <a:p>
          <a:endParaRPr lang="pt-BR"/>
        </a:p>
      </dgm:t>
    </dgm:pt>
    <dgm:pt modelId="{EE708681-BABD-4399-8235-352C7AFB1851}" type="sibTrans" cxnId="{6C0B4804-282F-4D28-AD60-EF365567478D}">
      <dgm:prSet/>
      <dgm:spPr/>
      <dgm:t>
        <a:bodyPr/>
        <a:lstStyle/>
        <a:p>
          <a:endParaRPr lang="pt-BR"/>
        </a:p>
      </dgm:t>
    </dgm:pt>
    <dgm:pt modelId="{21502FE3-84C9-4715-8BB1-048D5A709567}">
      <dgm:prSet phldrT="[Texto]"/>
      <dgm:spPr/>
      <dgm:t>
        <a:bodyPr/>
        <a:lstStyle/>
        <a:p>
          <a:r>
            <a:rPr lang="pt-BR" dirty="0"/>
            <a:t>Fiscalização do Processo</a:t>
          </a:r>
        </a:p>
      </dgm:t>
    </dgm:pt>
    <dgm:pt modelId="{CCABF0D9-2614-498A-87F9-EB7EEAE9ABA9}" type="parTrans" cxnId="{F89B3EA5-DD62-4ABD-9C1B-B706FC2D72CD}">
      <dgm:prSet/>
      <dgm:spPr/>
      <dgm:t>
        <a:bodyPr/>
        <a:lstStyle/>
        <a:p>
          <a:endParaRPr lang="pt-BR"/>
        </a:p>
      </dgm:t>
    </dgm:pt>
    <dgm:pt modelId="{97BD363C-BB00-4351-B929-F598CA1DCCB4}" type="sibTrans" cxnId="{F89B3EA5-DD62-4ABD-9C1B-B706FC2D72CD}">
      <dgm:prSet/>
      <dgm:spPr/>
      <dgm:t>
        <a:bodyPr/>
        <a:lstStyle/>
        <a:p>
          <a:endParaRPr lang="pt-BR"/>
        </a:p>
      </dgm:t>
    </dgm:pt>
    <dgm:pt modelId="{B9F8E4A8-2A41-4642-B369-87FADEB7A2EF}">
      <dgm:prSet phldrT="[Texto]"/>
      <dgm:spPr/>
      <dgm:t>
        <a:bodyPr/>
        <a:lstStyle/>
        <a:p>
          <a:r>
            <a:rPr lang="pt-BR" dirty="0"/>
            <a:t>Gerência de Serviços</a:t>
          </a:r>
        </a:p>
      </dgm:t>
    </dgm:pt>
    <dgm:pt modelId="{58551FC0-17CB-4876-9ACA-C9221D479D1A}" type="parTrans" cxnId="{B8717CCD-821C-4A28-8BC2-DC1B253BF711}">
      <dgm:prSet/>
      <dgm:spPr/>
      <dgm:t>
        <a:bodyPr/>
        <a:lstStyle/>
        <a:p>
          <a:endParaRPr lang="pt-BR"/>
        </a:p>
      </dgm:t>
    </dgm:pt>
    <dgm:pt modelId="{7AB95016-EAFD-4EF8-8956-5D5D0513C37B}" type="sibTrans" cxnId="{B8717CCD-821C-4A28-8BC2-DC1B253BF711}">
      <dgm:prSet/>
      <dgm:spPr/>
      <dgm:t>
        <a:bodyPr/>
        <a:lstStyle/>
        <a:p>
          <a:endParaRPr lang="pt-BR"/>
        </a:p>
      </dgm:t>
    </dgm:pt>
    <dgm:pt modelId="{0CFA837A-671C-4274-9135-1ACE030C6B1F}" type="pres">
      <dgm:prSet presAssocID="{144F4979-D8C5-495E-BDEC-65763BBB9646}" presName="linearFlow" presStyleCnt="0">
        <dgm:presLayoutVars>
          <dgm:dir/>
          <dgm:animLvl val="lvl"/>
          <dgm:resizeHandles val="exact"/>
        </dgm:presLayoutVars>
      </dgm:prSet>
      <dgm:spPr/>
    </dgm:pt>
    <dgm:pt modelId="{5E6658AF-6E23-44C6-8B47-4D6073614E4B}" type="pres">
      <dgm:prSet presAssocID="{FC4D7B9E-909A-43E6-8D15-95C7A416F86B}" presName="composite" presStyleCnt="0"/>
      <dgm:spPr/>
    </dgm:pt>
    <dgm:pt modelId="{73AFEDBC-81FB-4226-A7C7-85DFDE7595F6}" type="pres">
      <dgm:prSet presAssocID="{FC4D7B9E-909A-43E6-8D15-95C7A416F86B}" presName="parentText" presStyleLbl="alignNode1" presStyleIdx="0" presStyleCnt="3">
        <dgm:presLayoutVars>
          <dgm:chMax val="1"/>
          <dgm:bulletEnabled val="1"/>
        </dgm:presLayoutVars>
      </dgm:prSet>
      <dgm:spPr/>
    </dgm:pt>
    <dgm:pt modelId="{150218DE-20CD-4987-A6CD-6127CC9B61D7}" type="pres">
      <dgm:prSet presAssocID="{FC4D7B9E-909A-43E6-8D15-95C7A416F86B}" presName="descendantText" presStyleLbl="alignAcc1" presStyleIdx="0" presStyleCnt="3">
        <dgm:presLayoutVars>
          <dgm:bulletEnabled val="1"/>
        </dgm:presLayoutVars>
      </dgm:prSet>
      <dgm:spPr/>
    </dgm:pt>
    <dgm:pt modelId="{C0886E4C-0279-4EDE-88C9-578BBBDDF903}" type="pres">
      <dgm:prSet presAssocID="{4EAF507B-4C89-4F44-9C22-159DD2622396}" presName="sp" presStyleCnt="0"/>
      <dgm:spPr/>
    </dgm:pt>
    <dgm:pt modelId="{6F0CB538-779D-42F3-BD37-A73016914825}" type="pres">
      <dgm:prSet presAssocID="{76017629-7513-4355-BE41-658B4A84406F}" presName="composite" presStyleCnt="0"/>
      <dgm:spPr/>
    </dgm:pt>
    <dgm:pt modelId="{D9AE2625-82F6-495A-907A-66FE5F4E6C8B}" type="pres">
      <dgm:prSet presAssocID="{76017629-7513-4355-BE41-658B4A84406F}" presName="parentText" presStyleLbl="alignNode1" presStyleIdx="1" presStyleCnt="3">
        <dgm:presLayoutVars>
          <dgm:chMax val="1"/>
          <dgm:bulletEnabled val="1"/>
        </dgm:presLayoutVars>
      </dgm:prSet>
      <dgm:spPr/>
    </dgm:pt>
    <dgm:pt modelId="{A456A3FB-A548-42EA-8134-3F6CCFB09CA6}" type="pres">
      <dgm:prSet presAssocID="{76017629-7513-4355-BE41-658B4A84406F}" presName="descendantText" presStyleLbl="alignAcc1" presStyleIdx="1" presStyleCnt="3">
        <dgm:presLayoutVars>
          <dgm:bulletEnabled val="1"/>
        </dgm:presLayoutVars>
      </dgm:prSet>
      <dgm:spPr/>
    </dgm:pt>
    <dgm:pt modelId="{175E7B11-2C00-4C87-9488-30CE1233BC43}" type="pres">
      <dgm:prSet presAssocID="{ED77B47B-D531-4BD0-8B18-1C569B8BC427}" presName="sp" presStyleCnt="0"/>
      <dgm:spPr/>
    </dgm:pt>
    <dgm:pt modelId="{1156D83B-04DD-454B-8FAE-F9181E2E9B38}" type="pres">
      <dgm:prSet presAssocID="{7CF1E651-6CE8-410D-B52A-511E7EF976B1}" presName="composite" presStyleCnt="0"/>
      <dgm:spPr/>
    </dgm:pt>
    <dgm:pt modelId="{5CEBD040-69C1-4F97-ACD0-6BE14222818B}" type="pres">
      <dgm:prSet presAssocID="{7CF1E651-6CE8-410D-B52A-511E7EF976B1}" presName="parentText" presStyleLbl="alignNode1" presStyleIdx="2" presStyleCnt="3">
        <dgm:presLayoutVars>
          <dgm:chMax val="1"/>
          <dgm:bulletEnabled val="1"/>
        </dgm:presLayoutVars>
      </dgm:prSet>
      <dgm:spPr/>
    </dgm:pt>
    <dgm:pt modelId="{256A9BB2-A4A0-4658-AB8F-7F9DDF337D41}" type="pres">
      <dgm:prSet presAssocID="{7CF1E651-6CE8-410D-B52A-511E7EF976B1}" presName="descendantText" presStyleLbl="alignAcc1" presStyleIdx="2" presStyleCnt="3">
        <dgm:presLayoutVars>
          <dgm:bulletEnabled val="1"/>
        </dgm:presLayoutVars>
      </dgm:prSet>
      <dgm:spPr/>
    </dgm:pt>
  </dgm:ptLst>
  <dgm:cxnLst>
    <dgm:cxn modelId="{6C0B4804-282F-4D28-AD60-EF365567478D}" srcId="{7CF1E651-6CE8-410D-B52A-511E7EF976B1}" destId="{FBDF118D-CD09-408C-806B-6C38B70B8A83}" srcOrd="1" destOrd="0" parTransId="{34A22614-5A17-4552-8762-0FF445A18DB2}" sibTransId="{EE708681-BABD-4399-8235-352C7AFB1851}"/>
    <dgm:cxn modelId="{F8C8B411-9894-4A44-92F8-717D79F849AA}" srcId="{76017629-7513-4355-BE41-658B4A84406F}" destId="{BADC35AE-9951-47D0-AFFB-6F6525FCCF8C}" srcOrd="2" destOrd="0" parTransId="{90D463C9-7A0B-444F-BEA8-AC1045322742}" sibTransId="{A3392AF7-2DCC-4060-B155-ECAB8D44F0DB}"/>
    <dgm:cxn modelId="{CD364218-95F7-4A43-95ED-F0DB372907C9}" type="presOf" srcId="{00B75E4E-C072-456C-98AA-8A4F7FD0EA77}" destId="{150218DE-20CD-4987-A6CD-6127CC9B61D7}" srcOrd="0" destOrd="0" presId="urn:microsoft.com/office/officeart/2005/8/layout/chevron2"/>
    <dgm:cxn modelId="{71170922-793D-4D30-A19F-BF12EC255310}" srcId="{FC4D7B9E-909A-43E6-8D15-95C7A416F86B}" destId="{291156EF-A839-44A2-9F5D-1D99A71D73FE}" srcOrd="3" destOrd="0" parTransId="{9BF74F22-9E9A-4DCB-9CBA-364FB10C9FE8}" sibTransId="{AF0F7E73-7C65-4884-BC74-55D2394D18B8}"/>
    <dgm:cxn modelId="{E3F3723A-BD3B-4B07-A987-355DC690BB53}" srcId="{FC4D7B9E-909A-43E6-8D15-95C7A416F86B}" destId="{00B75E4E-C072-456C-98AA-8A4F7FD0EA77}" srcOrd="0" destOrd="0" parTransId="{1E12396E-D96E-43F6-9AEE-FAB4D6CFE9B7}" sibTransId="{83079074-A25A-476E-9888-D5167C345E83}"/>
    <dgm:cxn modelId="{BB69EE57-BEDD-43E7-B34B-9FE8BC393B0E}" type="presOf" srcId="{BADC35AE-9951-47D0-AFFB-6F6525FCCF8C}" destId="{A456A3FB-A548-42EA-8134-3F6CCFB09CA6}" srcOrd="0" destOrd="2" presId="urn:microsoft.com/office/officeart/2005/8/layout/chevron2"/>
    <dgm:cxn modelId="{1754257A-B41F-4F97-AD8F-0B84377254DE}" srcId="{144F4979-D8C5-495E-BDEC-65763BBB9646}" destId="{76017629-7513-4355-BE41-658B4A84406F}" srcOrd="1" destOrd="0" parTransId="{A6A5631E-688A-4F01-9C8E-98905761D755}" sibTransId="{ED77B47B-D531-4BD0-8B18-1C569B8BC427}"/>
    <dgm:cxn modelId="{3655FB82-5E6F-431E-8B84-D28BB5F01A93}" type="presOf" srcId="{CDD2D8EA-8740-46DC-8033-35A37C746EF6}" destId="{256A9BB2-A4A0-4658-AB8F-7F9DDF337D41}" srcOrd="0" destOrd="0" presId="urn:microsoft.com/office/officeart/2005/8/layout/chevron2"/>
    <dgm:cxn modelId="{EFEDC985-4FD6-421D-8898-EE34364171B0}" type="presOf" srcId="{144F4979-D8C5-495E-BDEC-65763BBB9646}" destId="{0CFA837A-671C-4274-9135-1ACE030C6B1F}" srcOrd="0" destOrd="0" presId="urn:microsoft.com/office/officeart/2005/8/layout/chevron2"/>
    <dgm:cxn modelId="{BE3A7389-B2E3-4235-BC39-9421068CFB51}" srcId="{76017629-7513-4355-BE41-658B4A84406F}" destId="{AF65236F-575F-44EC-A1E1-87E5B1FBFEB9}" srcOrd="1" destOrd="0" parTransId="{8B8F2F56-5419-463B-8BFE-5750B246D5DD}" sibTransId="{B2A9753A-92DD-4350-A85D-F881F2490001}"/>
    <dgm:cxn modelId="{56C6488B-5B1E-4892-9B1B-B6570B2536C9}" srcId="{76017629-7513-4355-BE41-658B4A84406F}" destId="{8AD549CA-7B90-49A3-B8A8-A9B263C750C0}" srcOrd="0" destOrd="0" parTransId="{7452BA45-18C8-4C3E-9AD3-DC96095FB2DD}" sibTransId="{BA64B073-3481-4EA4-9447-E0703E62744F}"/>
    <dgm:cxn modelId="{1FBEAE90-9BB2-4AAA-B084-8CF6BF6E8848}" type="presOf" srcId="{291156EF-A839-44A2-9F5D-1D99A71D73FE}" destId="{150218DE-20CD-4987-A6CD-6127CC9B61D7}" srcOrd="0" destOrd="3" presId="urn:microsoft.com/office/officeart/2005/8/layout/chevron2"/>
    <dgm:cxn modelId="{FDBD8E94-1D80-49B1-9079-2C790EBFA0B5}" type="presOf" srcId="{8AD549CA-7B90-49A3-B8A8-A9B263C750C0}" destId="{A456A3FB-A548-42EA-8134-3F6CCFB09CA6}" srcOrd="0" destOrd="0" presId="urn:microsoft.com/office/officeart/2005/8/layout/chevron2"/>
    <dgm:cxn modelId="{B7D1AC97-7CB9-43CC-BD6D-9EB4E07478F1}" type="presOf" srcId="{76017629-7513-4355-BE41-658B4A84406F}" destId="{D9AE2625-82F6-495A-907A-66FE5F4E6C8B}" srcOrd="0" destOrd="0" presId="urn:microsoft.com/office/officeart/2005/8/layout/chevron2"/>
    <dgm:cxn modelId="{9CFD3B9D-E3D0-4F31-AF71-3DFAEBF0174C}" srcId="{FC4D7B9E-909A-43E6-8D15-95C7A416F86B}" destId="{BA47C2CD-726D-44DF-AC09-5A9DBAED3425}" srcOrd="1" destOrd="0" parTransId="{6D517081-F294-4EA0-8141-B2B6520C9374}" sibTransId="{BE4BDCFE-DB38-482D-BEF2-63A3152B3484}"/>
    <dgm:cxn modelId="{F89B3EA5-DD62-4ABD-9C1B-B706FC2D72CD}" srcId="{7CF1E651-6CE8-410D-B52A-511E7EF976B1}" destId="{21502FE3-84C9-4715-8BB1-048D5A709567}" srcOrd="2" destOrd="0" parTransId="{CCABF0D9-2614-498A-87F9-EB7EEAE9ABA9}" sibTransId="{97BD363C-BB00-4351-B929-F598CA1DCCB4}"/>
    <dgm:cxn modelId="{540318B6-B4BD-45FE-8DE7-8409EC062958}" type="presOf" srcId="{AF65236F-575F-44EC-A1E1-87E5B1FBFEB9}" destId="{A456A3FB-A548-42EA-8134-3F6CCFB09CA6}" srcOrd="0" destOrd="1" presId="urn:microsoft.com/office/officeart/2005/8/layout/chevron2"/>
    <dgm:cxn modelId="{997B09B8-1222-468E-B940-7A02F40FBF20}" type="presOf" srcId="{21502FE3-84C9-4715-8BB1-048D5A709567}" destId="{256A9BB2-A4A0-4658-AB8F-7F9DDF337D41}" srcOrd="0" destOrd="2" presId="urn:microsoft.com/office/officeart/2005/8/layout/chevron2"/>
    <dgm:cxn modelId="{916D46C1-C135-4735-A967-E909FCE471CE}" type="presOf" srcId="{BA47C2CD-726D-44DF-AC09-5A9DBAED3425}" destId="{150218DE-20CD-4987-A6CD-6127CC9B61D7}" srcOrd="0" destOrd="1" presId="urn:microsoft.com/office/officeart/2005/8/layout/chevron2"/>
    <dgm:cxn modelId="{B8717CCD-821C-4A28-8BC2-DC1B253BF711}" srcId="{FC4D7B9E-909A-43E6-8D15-95C7A416F86B}" destId="{B9F8E4A8-2A41-4642-B369-87FADEB7A2EF}" srcOrd="2" destOrd="0" parTransId="{58551FC0-17CB-4876-9ACA-C9221D479D1A}" sibTransId="{7AB95016-EAFD-4EF8-8956-5D5D0513C37B}"/>
    <dgm:cxn modelId="{A2D7ABD3-79E0-4E9D-8E28-769726749D18}" type="presOf" srcId="{FC4D7B9E-909A-43E6-8D15-95C7A416F86B}" destId="{73AFEDBC-81FB-4226-A7C7-85DFDE7595F6}" srcOrd="0" destOrd="0" presId="urn:microsoft.com/office/officeart/2005/8/layout/chevron2"/>
    <dgm:cxn modelId="{429DFBD7-0937-4E42-9FF9-F35154E7D763}" type="presOf" srcId="{B9F8E4A8-2A41-4642-B369-87FADEB7A2EF}" destId="{150218DE-20CD-4987-A6CD-6127CC9B61D7}" srcOrd="0" destOrd="2" presId="urn:microsoft.com/office/officeart/2005/8/layout/chevron2"/>
    <dgm:cxn modelId="{2E1D93DD-3C17-41C5-A4E2-9E65D6675402}" type="presOf" srcId="{DE0452FE-268E-4263-BE7E-5326C0D5CA7F}" destId="{A456A3FB-A548-42EA-8134-3F6CCFB09CA6}" srcOrd="0" destOrd="3" presId="urn:microsoft.com/office/officeart/2005/8/layout/chevron2"/>
    <dgm:cxn modelId="{E964D9DF-C2B0-4D6D-8D7C-64E97E578B7C}" srcId="{7CF1E651-6CE8-410D-B52A-511E7EF976B1}" destId="{CDD2D8EA-8740-46DC-8033-35A37C746EF6}" srcOrd="0" destOrd="0" parTransId="{7764CEC5-BD23-4526-BE71-FBFBB3777F85}" sibTransId="{BFF16E65-5890-49C0-82EC-310E4BF9B2A1}"/>
    <dgm:cxn modelId="{8FA9FEE4-B197-4290-B8BE-F3430BA12C78}" type="presOf" srcId="{7CF1E651-6CE8-410D-B52A-511E7EF976B1}" destId="{5CEBD040-69C1-4F97-ACD0-6BE14222818B}" srcOrd="0" destOrd="0" presId="urn:microsoft.com/office/officeart/2005/8/layout/chevron2"/>
    <dgm:cxn modelId="{FF5BE5F2-1A9A-4801-BA0B-CD4F975EA959}" srcId="{76017629-7513-4355-BE41-658B4A84406F}" destId="{DE0452FE-268E-4263-BE7E-5326C0D5CA7F}" srcOrd="3" destOrd="0" parTransId="{6ABF87AD-A3F4-427D-87D2-C3D42BE584DE}" sibTransId="{BA2F4B00-557F-4424-AA4D-A2DF43706126}"/>
    <dgm:cxn modelId="{3E08F7F2-AAA4-4CA9-9E64-7237170546F7}" srcId="{144F4979-D8C5-495E-BDEC-65763BBB9646}" destId="{FC4D7B9E-909A-43E6-8D15-95C7A416F86B}" srcOrd="0" destOrd="0" parTransId="{54CF0AFA-7064-471C-A237-121E03F9107C}" sibTransId="{4EAF507B-4C89-4F44-9C22-159DD2622396}"/>
    <dgm:cxn modelId="{37AE31F7-BDA5-491A-90E9-F671DB75E3B4}" srcId="{144F4979-D8C5-495E-BDEC-65763BBB9646}" destId="{7CF1E651-6CE8-410D-B52A-511E7EF976B1}" srcOrd="2" destOrd="0" parTransId="{2A1491FE-5645-4B16-B33E-E77C874CCCF8}" sibTransId="{ABE815AF-C9DF-484A-ABD0-2A0378B0AFD7}"/>
    <dgm:cxn modelId="{DAD7C4F9-2F87-402A-BB7B-F7F6E70791EE}" type="presOf" srcId="{FBDF118D-CD09-408C-806B-6C38B70B8A83}" destId="{256A9BB2-A4A0-4658-AB8F-7F9DDF337D41}" srcOrd="0" destOrd="1" presId="urn:microsoft.com/office/officeart/2005/8/layout/chevron2"/>
    <dgm:cxn modelId="{2FF89A44-A2EC-45E2-9C17-8F5463EEAB13}" type="presParOf" srcId="{0CFA837A-671C-4274-9135-1ACE030C6B1F}" destId="{5E6658AF-6E23-44C6-8B47-4D6073614E4B}" srcOrd="0" destOrd="0" presId="urn:microsoft.com/office/officeart/2005/8/layout/chevron2"/>
    <dgm:cxn modelId="{9FA86402-92FF-46F8-A683-BE2010C162A9}" type="presParOf" srcId="{5E6658AF-6E23-44C6-8B47-4D6073614E4B}" destId="{73AFEDBC-81FB-4226-A7C7-85DFDE7595F6}" srcOrd="0" destOrd="0" presId="urn:microsoft.com/office/officeart/2005/8/layout/chevron2"/>
    <dgm:cxn modelId="{1902DC36-8D77-4D19-B1CC-3D1281960958}" type="presParOf" srcId="{5E6658AF-6E23-44C6-8B47-4D6073614E4B}" destId="{150218DE-20CD-4987-A6CD-6127CC9B61D7}" srcOrd="1" destOrd="0" presId="urn:microsoft.com/office/officeart/2005/8/layout/chevron2"/>
    <dgm:cxn modelId="{68F60CC0-4F0E-4927-BE34-DF6358E16232}" type="presParOf" srcId="{0CFA837A-671C-4274-9135-1ACE030C6B1F}" destId="{C0886E4C-0279-4EDE-88C9-578BBBDDF903}" srcOrd="1" destOrd="0" presId="urn:microsoft.com/office/officeart/2005/8/layout/chevron2"/>
    <dgm:cxn modelId="{D92EA37A-CD7C-4520-9FF1-F05BE5AAD472}" type="presParOf" srcId="{0CFA837A-671C-4274-9135-1ACE030C6B1F}" destId="{6F0CB538-779D-42F3-BD37-A73016914825}" srcOrd="2" destOrd="0" presId="urn:microsoft.com/office/officeart/2005/8/layout/chevron2"/>
    <dgm:cxn modelId="{923607CC-F3C4-4279-9671-92B8DCC8F24A}" type="presParOf" srcId="{6F0CB538-779D-42F3-BD37-A73016914825}" destId="{D9AE2625-82F6-495A-907A-66FE5F4E6C8B}" srcOrd="0" destOrd="0" presId="urn:microsoft.com/office/officeart/2005/8/layout/chevron2"/>
    <dgm:cxn modelId="{CA8EAF0F-A52B-47CA-8D38-7E95A5C7F3A4}" type="presParOf" srcId="{6F0CB538-779D-42F3-BD37-A73016914825}" destId="{A456A3FB-A548-42EA-8134-3F6CCFB09CA6}" srcOrd="1" destOrd="0" presId="urn:microsoft.com/office/officeart/2005/8/layout/chevron2"/>
    <dgm:cxn modelId="{6FF129F9-F221-451A-8CF0-F6163A56A1C6}" type="presParOf" srcId="{0CFA837A-671C-4274-9135-1ACE030C6B1F}" destId="{175E7B11-2C00-4C87-9488-30CE1233BC43}" srcOrd="3" destOrd="0" presId="urn:microsoft.com/office/officeart/2005/8/layout/chevron2"/>
    <dgm:cxn modelId="{26C9DDE7-3B6C-4F4B-819B-B858AD433A4D}" type="presParOf" srcId="{0CFA837A-671C-4274-9135-1ACE030C6B1F}" destId="{1156D83B-04DD-454B-8FAE-F9181E2E9B38}" srcOrd="4" destOrd="0" presId="urn:microsoft.com/office/officeart/2005/8/layout/chevron2"/>
    <dgm:cxn modelId="{FE14AC37-13EB-43BF-9BDD-AECC62779345}" type="presParOf" srcId="{1156D83B-04DD-454B-8FAE-F9181E2E9B38}" destId="{5CEBD040-69C1-4F97-ACD0-6BE14222818B}" srcOrd="0" destOrd="0" presId="urn:microsoft.com/office/officeart/2005/8/layout/chevron2"/>
    <dgm:cxn modelId="{DA957306-4356-47E0-9DAE-0E707F2CD0A5}" type="presParOf" srcId="{1156D83B-04DD-454B-8FAE-F9181E2E9B38}" destId="{256A9BB2-A4A0-4658-AB8F-7F9DDF337D4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98529-0F1C-4DDE-827E-C17D0529C61C}">
      <dsp:nvSpPr>
        <dsp:cNvPr id="0" name=""/>
        <dsp:cNvSpPr/>
      </dsp:nvSpPr>
      <dsp:spPr>
        <a:xfrm>
          <a:off x="3276593" y="0"/>
          <a:ext cx="5156593" cy="4613641"/>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ts val="0"/>
            </a:spcAft>
            <a:buNone/>
          </a:pPr>
          <a:endParaRPr lang="pt-BR" sz="2800" b="1" kern="1200" dirty="0">
            <a:latin typeface="Aharoni" pitchFamily="2" charset="-79"/>
            <a:cs typeface="Aharoni" pitchFamily="2" charset="-79"/>
          </a:endParaRPr>
        </a:p>
        <a:p>
          <a:pPr marL="0" lvl="0" indent="0" algn="ctr" defTabSz="1244600">
            <a:lnSpc>
              <a:spcPct val="100000"/>
            </a:lnSpc>
            <a:spcBef>
              <a:spcPct val="0"/>
            </a:spcBef>
            <a:spcAft>
              <a:spcPts val="0"/>
            </a:spcAft>
            <a:buNone/>
          </a:pPr>
          <a:r>
            <a:rPr lang="pt-BR" sz="2800" b="1" kern="1200" dirty="0">
              <a:latin typeface="Aharoni" pitchFamily="2" charset="-79"/>
              <a:cs typeface="Aharoni" pitchFamily="2" charset="-79"/>
            </a:rPr>
            <a:t>Potencializam a </a:t>
          </a:r>
        </a:p>
        <a:p>
          <a:pPr marL="0" lvl="0" indent="0" algn="ctr" defTabSz="1244600">
            <a:lnSpc>
              <a:spcPct val="100000"/>
            </a:lnSpc>
            <a:spcBef>
              <a:spcPct val="0"/>
            </a:spcBef>
            <a:spcAft>
              <a:spcPts val="0"/>
            </a:spcAft>
            <a:buNone/>
          </a:pPr>
          <a:r>
            <a:rPr lang="pt-BR" sz="2800" b="1" kern="1200" dirty="0">
              <a:latin typeface="Aharoni" pitchFamily="2" charset="-79"/>
              <a:cs typeface="Aharoni" pitchFamily="2" charset="-79"/>
            </a:rPr>
            <a:t>FORÇA POLÍTICA e a </a:t>
          </a:r>
        </a:p>
        <a:p>
          <a:pPr marL="0" lvl="0" indent="0" algn="ctr" defTabSz="1244600">
            <a:lnSpc>
              <a:spcPct val="100000"/>
            </a:lnSpc>
            <a:spcBef>
              <a:spcPct val="0"/>
            </a:spcBef>
            <a:spcAft>
              <a:spcPts val="0"/>
            </a:spcAft>
            <a:buNone/>
          </a:pPr>
          <a:r>
            <a:rPr lang="pt-BR" sz="2800" b="1" kern="1200" dirty="0">
              <a:latin typeface="Aharoni" pitchFamily="2" charset="-79"/>
              <a:cs typeface="Aharoni" pitchFamily="2" charset="-79"/>
            </a:rPr>
            <a:t>CAPACIDADE TÉCNICA</a:t>
          </a:r>
        </a:p>
        <a:p>
          <a:pPr marL="0" lvl="0" indent="0" algn="ctr" defTabSz="1244600">
            <a:lnSpc>
              <a:spcPct val="100000"/>
            </a:lnSpc>
            <a:spcBef>
              <a:spcPct val="0"/>
            </a:spcBef>
            <a:spcAft>
              <a:spcPts val="0"/>
            </a:spcAft>
            <a:buNone/>
          </a:pPr>
          <a:r>
            <a:rPr lang="pt-BR" sz="2800" b="1" kern="1200" dirty="0">
              <a:latin typeface="Aharoni" pitchFamily="2" charset="-79"/>
              <a:cs typeface="Aharoni" pitchFamily="2" charset="-79"/>
            </a:rPr>
            <a:t> na Região por meio da </a:t>
          </a:r>
        </a:p>
        <a:p>
          <a:pPr marL="0" lvl="0" indent="0" algn="ctr" defTabSz="1244600">
            <a:lnSpc>
              <a:spcPct val="100000"/>
            </a:lnSpc>
            <a:spcBef>
              <a:spcPct val="0"/>
            </a:spcBef>
            <a:spcAft>
              <a:spcPts val="0"/>
            </a:spcAft>
            <a:buNone/>
          </a:pPr>
          <a:r>
            <a:rPr lang="pt-BR" sz="2800" b="1" kern="1200" dirty="0">
              <a:latin typeface="Aharoni" pitchFamily="2" charset="-79"/>
              <a:cs typeface="Aharoni" pitchFamily="2" charset="-79"/>
            </a:rPr>
            <a:t>GESTÃO CONJUNTA, </a:t>
          </a:r>
        </a:p>
        <a:p>
          <a:pPr marL="0" lvl="0" indent="0" algn="ctr" defTabSz="1244600">
            <a:lnSpc>
              <a:spcPct val="100000"/>
            </a:lnSpc>
            <a:spcBef>
              <a:spcPct val="0"/>
            </a:spcBef>
            <a:spcAft>
              <a:spcPts val="0"/>
            </a:spcAft>
            <a:buNone/>
          </a:pPr>
          <a:r>
            <a:rPr lang="pt-BR" sz="2800" b="1" kern="1200" dirty="0">
              <a:latin typeface="Aharoni" pitchFamily="2" charset="-79"/>
              <a:cs typeface="Aharoni" pitchFamily="2" charset="-79"/>
            </a:rPr>
            <a:t>o que possibilita a </a:t>
          </a:r>
        </a:p>
        <a:p>
          <a:pPr marL="0" lvl="0" indent="0" algn="ctr" defTabSz="1244600">
            <a:lnSpc>
              <a:spcPct val="100000"/>
            </a:lnSpc>
            <a:spcBef>
              <a:spcPct val="0"/>
            </a:spcBef>
            <a:spcAft>
              <a:spcPts val="0"/>
            </a:spcAft>
            <a:buNone/>
          </a:pPr>
          <a:r>
            <a:rPr lang="pt-BR" sz="2800" b="1" kern="1200" dirty="0">
              <a:latin typeface="Aharoni" pitchFamily="2" charset="-79"/>
              <a:cs typeface="Aharoni" pitchFamily="2" charset="-79"/>
            </a:rPr>
            <a:t>tomada de decisões </a:t>
          </a:r>
        </a:p>
        <a:p>
          <a:pPr marL="0" lvl="0" indent="0" algn="ctr" defTabSz="1244600">
            <a:lnSpc>
              <a:spcPct val="100000"/>
            </a:lnSpc>
            <a:spcBef>
              <a:spcPct val="0"/>
            </a:spcBef>
            <a:spcAft>
              <a:spcPts val="0"/>
            </a:spcAft>
            <a:buNone/>
          </a:pPr>
          <a:r>
            <a:rPr lang="pt-BR" sz="2800" b="1" kern="1200" dirty="0">
              <a:latin typeface="Aharoni" pitchFamily="2" charset="-79"/>
              <a:cs typeface="Aharoni" pitchFamily="2" charset="-79"/>
            </a:rPr>
            <a:t>entre pares </a:t>
          </a:r>
        </a:p>
        <a:p>
          <a:pPr marL="0" lvl="0" indent="0" algn="ctr" defTabSz="1244600">
            <a:lnSpc>
              <a:spcPct val="100000"/>
            </a:lnSpc>
            <a:spcBef>
              <a:spcPct val="0"/>
            </a:spcBef>
            <a:spcAft>
              <a:spcPts val="0"/>
            </a:spcAft>
            <a:buNone/>
          </a:pPr>
          <a:r>
            <a:rPr lang="pt-BR" sz="2800" b="1" kern="1200" dirty="0">
              <a:latin typeface="Aharoni" pitchFamily="2" charset="-79"/>
              <a:cs typeface="Aharoni" pitchFamily="2" charset="-79"/>
            </a:rPr>
            <a:t>no âmbito da </a:t>
          </a:r>
        </a:p>
        <a:p>
          <a:pPr marL="0" lvl="0" indent="0" algn="ctr" defTabSz="1244600">
            <a:lnSpc>
              <a:spcPct val="100000"/>
            </a:lnSpc>
            <a:spcBef>
              <a:spcPct val="0"/>
            </a:spcBef>
            <a:spcAft>
              <a:spcPts val="0"/>
            </a:spcAft>
            <a:buNone/>
          </a:pPr>
          <a:r>
            <a:rPr lang="pt-BR" sz="2800" b="1" kern="1200" dirty="0">
              <a:latin typeface="Aharoni" pitchFamily="2" charset="-79"/>
              <a:cs typeface="Aharoni" pitchFamily="2" charset="-79"/>
            </a:rPr>
            <a:t>construção de </a:t>
          </a:r>
        </a:p>
        <a:p>
          <a:pPr marL="0" lvl="0" indent="0" algn="ctr" defTabSz="1244600">
            <a:lnSpc>
              <a:spcPct val="100000"/>
            </a:lnSpc>
            <a:spcBef>
              <a:spcPct val="0"/>
            </a:spcBef>
            <a:spcAft>
              <a:spcPts val="0"/>
            </a:spcAft>
            <a:buNone/>
          </a:pPr>
          <a:r>
            <a:rPr lang="pt-BR" sz="2800" b="1" kern="1200" dirty="0">
              <a:latin typeface="Aharoni" pitchFamily="2" charset="-79"/>
              <a:cs typeface="Aharoni" pitchFamily="2" charset="-79"/>
            </a:rPr>
            <a:t>políticas públicas.</a:t>
          </a:r>
        </a:p>
      </dsp:txBody>
      <dsp:txXfrm>
        <a:off x="3276593" y="0"/>
        <a:ext cx="5156593" cy="4613641"/>
      </dsp:txXfrm>
    </dsp:sp>
    <dsp:sp modelId="{1F8780D0-8918-45C5-8855-BA3EF4A18FDF}">
      <dsp:nvSpPr>
        <dsp:cNvPr id="0" name=""/>
        <dsp:cNvSpPr/>
      </dsp:nvSpPr>
      <dsp:spPr>
        <a:xfrm rot="21351417">
          <a:off x="947392" y="604922"/>
          <a:ext cx="2861711" cy="3310711"/>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pt-BR" sz="3300" b="1" kern="1200" dirty="0"/>
            <a:t>Os consórcios surgem como agentes que viabilizam novos papéis para a gestão município</a:t>
          </a:r>
          <a:endParaRPr lang="pt-BR" sz="3300" kern="1200" dirty="0"/>
        </a:p>
      </dsp:txBody>
      <dsp:txXfrm>
        <a:off x="947392" y="604922"/>
        <a:ext cx="2861711" cy="33107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A6C49-0F6F-4EC7-B12D-452EE747DD06}">
      <dsp:nvSpPr>
        <dsp:cNvPr id="0" name=""/>
        <dsp:cNvSpPr/>
      </dsp:nvSpPr>
      <dsp:spPr>
        <a:xfrm>
          <a:off x="0" y="87045"/>
          <a:ext cx="8854357" cy="65520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pt-BR" sz="2600" kern="1200" dirty="0"/>
            <a:t>Atenção Especializada Ambulatorial</a:t>
          </a:r>
        </a:p>
      </dsp:txBody>
      <dsp:txXfrm>
        <a:off x="31984" y="119029"/>
        <a:ext cx="8790389" cy="591232"/>
      </dsp:txXfrm>
    </dsp:sp>
    <dsp:sp modelId="{36D92010-8163-4C01-B991-6459BDA8C691}">
      <dsp:nvSpPr>
        <dsp:cNvPr id="0" name=""/>
        <dsp:cNvSpPr/>
      </dsp:nvSpPr>
      <dsp:spPr>
        <a:xfrm>
          <a:off x="0" y="801713"/>
          <a:ext cx="8854357" cy="655200"/>
        </a:xfrm>
        <a:prstGeom prst="round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pt-BR" sz="2600" kern="1200" dirty="0"/>
            <a:t>Compras Compartilhadas</a:t>
          </a:r>
        </a:p>
      </dsp:txBody>
      <dsp:txXfrm>
        <a:off x="31984" y="833697"/>
        <a:ext cx="8790389" cy="591232"/>
      </dsp:txXfrm>
    </dsp:sp>
    <dsp:sp modelId="{DEB1122F-B9E4-4022-ACED-60DA1EB7DC73}">
      <dsp:nvSpPr>
        <dsp:cNvPr id="0" name=""/>
        <dsp:cNvSpPr/>
      </dsp:nvSpPr>
      <dsp:spPr>
        <a:xfrm>
          <a:off x="0" y="1557713"/>
          <a:ext cx="8854357" cy="655200"/>
        </a:xfrm>
        <a:prstGeom prst="round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pt-BR" sz="2600" kern="1200" dirty="0"/>
            <a:t>Regulação Consorciada</a:t>
          </a:r>
        </a:p>
      </dsp:txBody>
      <dsp:txXfrm>
        <a:off x="31984" y="1589697"/>
        <a:ext cx="8790389" cy="591232"/>
      </dsp:txXfrm>
    </dsp:sp>
    <dsp:sp modelId="{0E268856-082F-42E7-BBD5-269953086430}">
      <dsp:nvSpPr>
        <dsp:cNvPr id="0" name=""/>
        <dsp:cNvSpPr/>
      </dsp:nvSpPr>
      <dsp:spPr>
        <a:xfrm>
          <a:off x="0" y="2313713"/>
          <a:ext cx="8854357" cy="655200"/>
        </a:xfrm>
        <a:prstGeom prst="round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pt-BR" sz="2600" kern="1200" dirty="0"/>
            <a:t>Assessoria Técnica em Saúde</a:t>
          </a:r>
        </a:p>
      </dsp:txBody>
      <dsp:txXfrm>
        <a:off x="31984" y="2345697"/>
        <a:ext cx="8790389" cy="591232"/>
      </dsp:txXfrm>
    </dsp:sp>
    <dsp:sp modelId="{AD8997CF-0686-484A-AAAD-54D2F41412C4}">
      <dsp:nvSpPr>
        <dsp:cNvPr id="0" name=""/>
        <dsp:cNvSpPr/>
      </dsp:nvSpPr>
      <dsp:spPr>
        <a:xfrm>
          <a:off x="0" y="3069713"/>
          <a:ext cx="8854357" cy="655200"/>
        </a:xfrm>
        <a:prstGeom prst="roundRect">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pt-BR" sz="2600" kern="1200" dirty="0"/>
            <a:t>Educação em Saúde</a:t>
          </a:r>
        </a:p>
      </dsp:txBody>
      <dsp:txXfrm>
        <a:off x="31984" y="3101697"/>
        <a:ext cx="8790389" cy="591232"/>
      </dsp:txXfrm>
    </dsp:sp>
    <dsp:sp modelId="{84E91D81-F6D2-42D0-9383-6880F5EE6D33}">
      <dsp:nvSpPr>
        <dsp:cNvPr id="0" name=""/>
        <dsp:cNvSpPr/>
      </dsp:nvSpPr>
      <dsp:spPr>
        <a:xfrm>
          <a:off x="0" y="3825713"/>
          <a:ext cx="8854357" cy="65520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pt-BR" sz="2600" kern="1200"/>
            <a:t>Captação de recursos</a:t>
          </a:r>
          <a:endParaRPr lang="pt-BR" sz="2600" kern="1200" dirty="0"/>
        </a:p>
      </dsp:txBody>
      <dsp:txXfrm>
        <a:off x="31984" y="3857697"/>
        <a:ext cx="8790389" cy="5912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C7C2C-3279-4274-A24B-64F0B761CC57}">
      <dsp:nvSpPr>
        <dsp:cNvPr id="0" name=""/>
        <dsp:cNvSpPr/>
      </dsp:nvSpPr>
      <dsp:spPr>
        <a:xfrm>
          <a:off x="2406136" y="1227482"/>
          <a:ext cx="3057938" cy="3057938"/>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pt-BR" sz="1100" kern="1200" dirty="0"/>
            <a:t>Qualidade</a:t>
          </a:r>
        </a:p>
      </dsp:txBody>
      <dsp:txXfrm>
        <a:off x="2853961" y="1675307"/>
        <a:ext cx="2162288" cy="2162288"/>
      </dsp:txXfrm>
    </dsp:sp>
    <dsp:sp modelId="{25BA252F-20B2-41AD-B435-7B34C2E1CE92}">
      <dsp:nvSpPr>
        <dsp:cNvPr id="0" name=""/>
        <dsp:cNvSpPr/>
      </dsp:nvSpPr>
      <dsp:spPr>
        <a:xfrm>
          <a:off x="3170620" y="545"/>
          <a:ext cx="1528969" cy="1528969"/>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pt-BR" sz="1100" kern="1200" dirty="0"/>
            <a:t>Padronização</a:t>
          </a:r>
        </a:p>
      </dsp:txBody>
      <dsp:txXfrm>
        <a:off x="3394532" y="224457"/>
        <a:ext cx="1081145" cy="1081145"/>
      </dsp:txXfrm>
    </dsp:sp>
    <dsp:sp modelId="{CF828F8E-CF93-4988-A6BF-9F7066A5D85D}">
      <dsp:nvSpPr>
        <dsp:cNvPr id="0" name=""/>
        <dsp:cNvSpPr/>
      </dsp:nvSpPr>
      <dsp:spPr>
        <a:xfrm>
          <a:off x="4341148" y="380873"/>
          <a:ext cx="1528969" cy="1528969"/>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pt-BR" sz="1100" kern="1200" dirty="0"/>
            <a:t>Construção Coletiva</a:t>
          </a:r>
        </a:p>
      </dsp:txBody>
      <dsp:txXfrm>
        <a:off x="4565060" y="604785"/>
        <a:ext cx="1081145" cy="1081145"/>
      </dsp:txXfrm>
    </dsp:sp>
    <dsp:sp modelId="{EED0F23F-0170-434B-9443-2E1D85294E13}">
      <dsp:nvSpPr>
        <dsp:cNvPr id="0" name=""/>
        <dsp:cNvSpPr/>
      </dsp:nvSpPr>
      <dsp:spPr>
        <a:xfrm>
          <a:off x="5064575" y="1376584"/>
          <a:ext cx="1528969" cy="1528969"/>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pt-BR" sz="1100" kern="1200" dirty="0"/>
            <a:t>Integração de Procedimentos</a:t>
          </a:r>
        </a:p>
      </dsp:txBody>
      <dsp:txXfrm>
        <a:off x="5288487" y="1600496"/>
        <a:ext cx="1081145" cy="1081145"/>
      </dsp:txXfrm>
    </dsp:sp>
    <dsp:sp modelId="{B9833E74-DC81-4B1B-8521-2CB55C1B7A2E}">
      <dsp:nvSpPr>
        <dsp:cNvPr id="0" name=""/>
        <dsp:cNvSpPr/>
      </dsp:nvSpPr>
      <dsp:spPr>
        <a:xfrm>
          <a:off x="5064575" y="2607350"/>
          <a:ext cx="1528969" cy="1528969"/>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pt-BR" sz="1100" kern="1200" dirty="0"/>
            <a:t>Economia de Escala</a:t>
          </a:r>
        </a:p>
      </dsp:txBody>
      <dsp:txXfrm>
        <a:off x="5288487" y="2831262"/>
        <a:ext cx="1081145" cy="1081145"/>
      </dsp:txXfrm>
    </dsp:sp>
    <dsp:sp modelId="{FA280251-B1B6-4088-9FEC-C335BD2CFBE6}">
      <dsp:nvSpPr>
        <dsp:cNvPr id="0" name=""/>
        <dsp:cNvSpPr/>
      </dsp:nvSpPr>
      <dsp:spPr>
        <a:xfrm>
          <a:off x="4341148" y="3603061"/>
          <a:ext cx="1528969" cy="1528969"/>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pt-BR" sz="1100" kern="1200" dirty="0"/>
            <a:t>Eonomia Processual (retrabalho, custos da licitação) - Escopo</a:t>
          </a:r>
        </a:p>
      </dsp:txBody>
      <dsp:txXfrm>
        <a:off x="4565060" y="3826973"/>
        <a:ext cx="1081145" cy="1081145"/>
      </dsp:txXfrm>
    </dsp:sp>
    <dsp:sp modelId="{EF3F4F5A-5E92-4EE4-BD01-AA7D549F6FE4}">
      <dsp:nvSpPr>
        <dsp:cNvPr id="0" name=""/>
        <dsp:cNvSpPr/>
      </dsp:nvSpPr>
      <dsp:spPr>
        <a:xfrm>
          <a:off x="3170620" y="3983388"/>
          <a:ext cx="1528969" cy="1528969"/>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pt-BR" sz="1100" kern="1200" dirty="0"/>
            <a:t>Otimização de Recursos Humanos</a:t>
          </a:r>
        </a:p>
      </dsp:txBody>
      <dsp:txXfrm>
        <a:off x="3394532" y="4207300"/>
        <a:ext cx="1081145" cy="1081145"/>
      </dsp:txXfrm>
    </dsp:sp>
    <dsp:sp modelId="{A13399CB-19EE-4CAE-8BBC-5585D1E73A78}">
      <dsp:nvSpPr>
        <dsp:cNvPr id="0" name=""/>
        <dsp:cNvSpPr/>
      </dsp:nvSpPr>
      <dsp:spPr>
        <a:xfrm>
          <a:off x="2000092" y="3603061"/>
          <a:ext cx="1528969" cy="1528969"/>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pt-BR" sz="1100" kern="1200" dirty="0"/>
            <a:t>Aproveitamento de Expertises das Unidades </a:t>
          </a:r>
        </a:p>
      </dsp:txBody>
      <dsp:txXfrm>
        <a:off x="2224004" y="3826973"/>
        <a:ext cx="1081145" cy="1081145"/>
      </dsp:txXfrm>
    </dsp:sp>
    <dsp:sp modelId="{61AB4589-181B-4B7C-8841-703D7F2BEF01}">
      <dsp:nvSpPr>
        <dsp:cNvPr id="0" name=""/>
        <dsp:cNvSpPr/>
      </dsp:nvSpPr>
      <dsp:spPr>
        <a:xfrm>
          <a:off x="1276666" y="2607350"/>
          <a:ext cx="1528969" cy="1528969"/>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pt-BR" sz="1100" kern="1200" dirty="0"/>
            <a:t>Gestão do Conhecimento - Capacitação </a:t>
          </a:r>
        </a:p>
      </dsp:txBody>
      <dsp:txXfrm>
        <a:off x="1500578" y="2831262"/>
        <a:ext cx="1081145" cy="1081145"/>
      </dsp:txXfrm>
    </dsp:sp>
    <dsp:sp modelId="{7B028E00-7AA8-42C5-87AF-4B65E34557D6}">
      <dsp:nvSpPr>
        <dsp:cNvPr id="0" name=""/>
        <dsp:cNvSpPr/>
      </dsp:nvSpPr>
      <dsp:spPr>
        <a:xfrm>
          <a:off x="1276666" y="1376584"/>
          <a:ext cx="1528969" cy="1528969"/>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pt-BR" sz="1100" kern="1200" dirty="0"/>
            <a:t>Mais Qualidade no Planejamento das Contratações</a:t>
          </a:r>
        </a:p>
      </dsp:txBody>
      <dsp:txXfrm>
        <a:off x="1500578" y="1600496"/>
        <a:ext cx="1081145" cy="1081145"/>
      </dsp:txXfrm>
    </dsp:sp>
    <dsp:sp modelId="{5EB1725D-9815-4F97-A94C-C7D36D08E2D9}">
      <dsp:nvSpPr>
        <dsp:cNvPr id="0" name=""/>
        <dsp:cNvSpPr/>
      </dsp:nvSpPr>
      <dsp:spPr>
        <a:xfrm>
          <a:off x="2000092" y="380873"/>
          <a:ext cx="1528969" cy="1528969"/>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pt-BR" sz="1100" kern="1200" dirty="0"/>
            <a:t>Sustentabilidade</a:t>
          </a:r>
        </a:p>
      </dsp:txBody>
      <dsp:txXfrm>
        <a:off x="2224004" y="604785"/>
        <a:ext cx="1081145" cy="10811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FEDBC-81FB-4226-A7C7-85DFDE7595F6}">
      <dsp:nvSpPr>
        <dsp:cNvPr id="0" name=""/>
        <dsp:cNvSpPr/>
      </dsp:nvSpPr>
      <dsp:spPr>
        <a:xfrm rot="5400000">
          <a:off x="-252189" y="253242"/>
          <a:ext cx="1681265" cy="1176885"/>
        </a:xfrm>
        <a:prstGeom prst="chevron">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kern="1200" dirty="0"/>
            <a:t>Demanda</a:t>
          </a:r>
        </a:p>
      </dsp:txBody>
      <dsp:txXfrm rot="-5400000">
        <a:off x="2" y="589495"/>
        <a:ext cx="1176885" cy="504380"/>
      </dsp:txXfrm>
    </dsp:sp>
    <dsp:sp modelId="{150218DE-20CD-4987-A6CD-6127CC9B61D7}">
      <dsp:nvSpPr>
        <dsp:cNvPr id="0" name=""/>
        <dsp:cNvSpPr/>
      </dsp:nvSpPr>
      <dsp:spPr>
        <a:xfrm rot="5400000">
          <a:off x="3367844" y="-2189905"/>
          <a:ext cx="1092822" cy="5474739"/>
        </a:xfrm>
        <a:prstGeom prst="round2Same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pt-BR" sz="1600" kern="1200" dirty="0"/>
            <a:t>Municípios Consorciados</a:t>
          </a:r>
        </a:p>
        <a:p>
          <a:pPr marL="171450" lvl="1" indent="-171450" algn="l" defTabSz="711200">
            <a:lnSpc>
              <a:spcPct val="90000"/>
            </a:lnSpc>
            <a:spcBef>
              <a:spcPct val="0"/>
            </a:spcBef>
            <a:spcAft>
              <a:spcPct val="15000"/>
            </a:spcAft>
            <a:buChar char="•"/>
          </a:pPr>
          <a:r>
            <a:rPr lang="pt-BR" sz="1600" kern="1200" dirty="0"/>
            <a:t>Câmaras Técnicas</a:t>
          </a:r>
        </a:p>
        <a:p>
          <a:pPr marL="171450" lvl="1" indent="-171450" algn="l" defTabSz="711200">
            <a:lnSpc>
              <a:spcPct val="90000"/>
            </a:lnSpc>
            <a:spcBef>
              <a:spcPct val="0"/>
            </a:spcBef>
            <a:spcAft>
              <a:spcPct val="15000"/>
            </a:spcAft>
            <a:buChar char="•"/>
          </a:pPr>
          <a:r>
            <a:rPr lang="pt-BR" sz="1600" kern="1200" dirty="0"/>
            <a:t>Gerência de Serviços</a:t>
          </a:r>
        </a:p>
        <a:p>
          <a:pPr marL="171450" lvl="1" indent="-171450" algn="l" defTabSz="711200">
            <a:lnSpc>
              <a:spcPct val="90000"/>
            </a:lnSpc>
            <a:spcBef>
              <a:spcPct val="0"/>
            </a:spcBef>
            <a:spcAft>
              <a:spcPct val="15000"/>
            </a:spcAft>
            <a:buChar char="•"/>
          </a:pPr>
          <a:r>
            <a:rPr lang="pt-BR" sz="1600" kern="1200" dirty="0"/>
            <a:t>IRP – Intenção de Registro de Preços</a:t>
          </a:r>
        </a:p>
      </dsp:txBody>
      <dsp:txXfrm rot="-5400000">
        <a:off x="1176886" y="54400"/>
        <a:ext cx="5421392" cy="986128"/>
      </dsp:txXfrm>
    </dsp:sp>
    <dsp:sp modelId="{D9AE2625-82F6-495A-907A-66FE5F4E6C8B}">
      <dsp:nvSpPr>
        <dsp:cNvPr id="0" name=""/>
        <dsp:cNvSpPr/>
      </dsp:nvSpPr>
      <dsp:spPr>
        <a:xfrm rot="5400000">
          <a:off x="-252189" y="1741213"/>
          <a:ext cx="1681265" cy="1176885"/>
        </a:xfrm>
        <a:prstGeom prst="chevron">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kern="1200" dirty="0"/>
            <a:t>Registro de Preços</a:t>
          </a:r>
        </a:p>
      </dsp:txBody>
      <dsp:txXfrm rot="-5400000">
        <a:off x="2" y="2077466"/>
        <a:ext cx="1176885" cy="504380"/>
      </dsp:txXfrm>
    </dsp:sp>
    <dsp:sp modelId="{A456A3FB-A548-42EA-8134-3F6CCFB09CA6}">
      <dsp:nvSpPr>
        <dsp:cNvPr id="0" name=""/>
        <dsp:cNvSpPr/>
      </dsp:nvSpPr>
      <dsp:spPr>
        <a:xfrm rot="5400000">
          <a:off x="3367844" y="-701935"/>
          <a:ext cx="1092822" cy="5474739"/>
        </a:xfrm>
        <a:prstGeom prst="round2Same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pt-BR" sz="1600" kern="1200" dirty="0"/>
            <a:t>Termo de Referência</a:t>
          </a:r>
        </a:p>
        <a:p>
          <a:pPr marL="171450" lvl="1" indent="-171450" algn="l" defTabSz="711200">
            <a:lnSpc>
              <a:spcPct val="90000"/>
            </a:lnSpc>
            <a:spcBef>
              <a:spcPct val="0"/>
            </a:spcBef>
            <a:spcAft>
              <a:spcPct val="15000"/>
            </a:spcAft>
            <a:buChar char="•"/>
          </a:pPr>
          <a:r>
            <a:rPr lang="pt-BR" sz="1600" kern="1200" dirty="0"/>
            <a:t>Edital</a:t>
          </a:r>
        </a:p>
        <a:p>
          <a:pPr marL="171450" lvl="1" indent="-171450" algn="l" defTabSz="711200">
            <a:lnSpc>
              <a:spcPct val="90000"/>
            </a:lnSpc>
            <a:spcBef>
              <a:spcPct val="0"/>
            </a:spcBef>
            <a:spcAft>
              <a:spcPct val="15000"/>
            </a:spcAft>
            <a:buChar char="•"/>
          </a:pPr>
          <a:r>
            <a:rPr lang="pt-BR" sz="1600" kern="1200" dirty="0"/>
            <a:t>Sessão de Pregão Eletrônico</a:t>
          </a:r>
        </a:p>
        <a:p>
          <a:pPr marL="171450" lvl="1" indent="-171450" algn="l" defTabSz="711200">
            <a:lnSpc>
              <a:spcPct val="90000"/>
            </a:lnSpc>
            <a:spcBef>
              <a:spcPct val="0"/>
            </a:spcBef>
            <a:spcAft>
              <a:spcPct val="15000"/>
            </a:spcAft>
            <a:buChar char="•"/>
          </a:pPr>
          <a:r>
            <a:rPr lang="pt-BR" sz="1600" kern="1200" dirty="0"/>
            <a:t>Homologação do Resultado</a:t>
          </a:r>
        </a:p>
      </dsp:txBody>
      <dsp:txXfrm rot="-5400000">
        <a:off x="1176886" y="1542370"/>
        <a:ext cx="5421392" cy="986128"/>
      </dsp:txXfrm>
    </dsp:sp>
    <dsp:sp modelId="{5CEBD040-69C1-4F97-ACD0-6BE14222818B}">
      <dsp:nvSpPr>
        <dsp:cNvPr id="0" name=""/>
        <dsp:cNvSpPr/>
      </dsp:nvSpPr>
      <dsp:spPr>
        <a:xfrm rot="5400000">
          <a:off x="-252189" y="3229183"/>
          <a:ext cx="1681265" cy="1176885"/>
        </a:xfrm>
        <a:prstGeom prst="chevron">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kern="1200" dirty="0"/>
            <a:t>Gerenciamento</a:t>
          </a:r>
        </a:p>
      </dsp:txBody>
      <dsp:txXfrm rot="-5400000">
        <a:off x="2" y="3565436"/>
        <a:ext cx="1176885" cy="504380"/>
      </dsp:txXfrm>
    </dsp:sp>
    <dsp:sp modelId="{256A9BB2-A4A0-4658-AB8F-7F9DDF337D41}">
      <dsp:nvSpPr>
        <dsp:cNvPr id="0" name=""/>
        <dsp:cNvSpPr/>
      </dsp:nvSpPr>
      <dsp:spPr>
        <a:xfrm rot="5400000">
          <a:off x="3367844" y="786035"/>
          <a:ext cx="1092822" cy="5474739"/>
        </a:xfrm>
        <a:prstGeom prst="round2Same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pt-BR" sz="1600" kern="1200" dirty="0"/>
            <a:t>Acompanhamento do fornecimento</a:t>
          </a:r>
        </a:p>
        <a:p>
          <a:pPr marL="171450" lvl="1" indent="-171450" algn="l" defTabSz="711200">
            <a:lnSpc>
              <a:spcPct val="90000"/>
            </a:lnSpc>
            <a:spcBef>
              <a:spcPct val="0"/>
            </a:spcBef>
            <a:spcAft>
              <a:spcPct val="15000"/>
            </a:spcAft>
            <a:buChar char="•"/>
          </a:pPr>
          <a:r>
            <a:rPr lang="pt-BR" sz="1600" kern="1200" dirty="0"/>
            <a:t>Pagamento</a:t>
          </a:r>
        </a:p>
        <a:p>
          <a:pPr marL="171450" lvl="1" indent="-171450" algn="l" defTabSz="711200">
            <a:lnSpc>
              <a:spcPct val="90000"/>
            </a:lnSpc>
            <a:spcBef>
              <a:spcPct val="0"/>
            </a:spcBef>
            <a:spcAft>
              <a:spcPct val="15000"/>
            </a:spcAft>
            <a:buChar char="•"/>
          </a:pPr>
          <a:r>
            <a:rPr lang="pt-BR" sz="1600" kern="1200" dirty="0"/>
            <a:t>Fiscalização do Processo</a:t>
          </a:r>
        </a:p>
      </dsp:txBody>
      <dsp:txXfrm rot="-5400000">
        <a:off x="1176886" y="3030341"/>
        <a:ext cx="5421392" cy="98612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ECB700D-7E1A-49E2-ABAD-092ACBACD43B}" type="datetime1">
              <a:rPr lang="pt-BR" smtClean="0"/>
              <a:t>18/05/2021</a:t>
            </a:fld>
            <a:endParaRPr lang="en-US"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Espaço Reservado para o Número do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‹nº›</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3E3353A-A592-44BD-B6AB-B98E47E0DF51}" type="datetime1">
              <a:rPr lang="pt-BR" smtClean="0"/>
              <a:t>18/05/2021</a:t>
            </a:fld>
            <a:endParaRPr lang="en-US"/>
          </a:p>
        </p:txBody>
      </p:sp>
      <p:sp>
        <p:nvSpPr>
          <p:cNvPr id="4" name="Espaço Reservado para Imagem do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a:t>Clique para editar o texto Mestre</a:t>
            </a:r>
            <a:endParaRPr lang="en-US"/>
          </a:p>
          <a:p>
            <a:pPr lvl="1" rtl="0"/>
            <a:r>
              <a:rPr lang="pt-br"/>
              <a:t>Segundo nível</a:t>
            </a:r>
          </a:p>
          <a:p>
            <a:pPr lvl="2" rtl="0"/>
            <a:r>
              <a:rPr lang="pt-br"/>
              <a:t>Terceiro nível</a:t>
            </a:r>
          </a:p>
          <a:p>
            <a:pPr lvl="3" rtl="0"/>
            <a:r>
              <a:rPr lang="pt-br"/>
              <a:t>Quarto nível</a:t>
            </a:r>
          </a:p>
          <a:p>
            <a:pPr lvl="4" rtl="0"/>
            <a:r>
              <a:rPr lang="pt-br"/>
              <a:t>Quinto nível</a:t>
            </a:r>
            <a:endParaRPr lang="en-US"/>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Espaço Reservado para o Número do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‹nº›</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Os CPS</a:t>
            </a:r>
            <a:r>
              <a:rPr lang="pt-BR" baseline="0" dirty="0"/>
              <a:t> atuam por meio de Programas de Interesse Comum, cf. previsto na Lei Federal 11.107/2005 e Decreto Federal 6.107/2007. </a:t>
            </a:r>
            <a:r>
              <a:rPr lang="pt-BR" dirty="0"/>
              <a:t>Aqui trago</a:t>
            </a:r>
            <a:r>
              <a:rPr lang="pt-BR" baseline="0" dirty="0"/>
              <a:t> um pequeno elenco dos Programas mais comuns desenvolvidos pelos CPS no Paraná.</a:t>
            </a:r>
            <a:endParaRPr lang="pt-BR" dirty="0"/>
          </a:p>
        </p:txBody>
      </p:sp>
      <p:sp>
        <p:nvSpPr>
          <p:cNvPr id="4" name="Espaço Reservado para Número de Slide 3"/>
          <p:cNvSpPr>
            <a:spLocks noGrp="1"/>
          </p:cNvSpPr>
          <p:nvPr>
            <p:ph type="sldNum" sz="quarter" idx="10"/>
          </p:nvPr>
        </p:nvSpPr>
        <p:spPr/>
        <p:txBody>
          <a:bodyPr/>
          <a:lstStyle/>
          <a:p>
            <a:fld id="{9D8245E0-C7A8-4708-BD87-EC9948C5E7C8}" type="slidenum">
              <a:rPr lang="pt-BR" smtClean="0"/>
              <a:t>8</a:t>
            </a:fld>
            <a:endParaRPr lang="pt-BR"/>
          </a:p>
        </p:txBody>
      </p:sp>
    </p:spTree>
    <p:extLst>
      <p:ext uri="{BB962C8B-B14F-4D97-AF65-F5344CB8AC3E}">
        <p14:creationId xmlns:p14="http://schemas.microsoft.com/office/powerpoint/2010/main" val="2440566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7" name="Retângulo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pt-BR"/>
              <a:t>Clique para editar o título Mestre</a:t>
            </a:r>
            <a:endParaRPr lang="en-US" dirty="0"/>
          </a:p>
        </p:txBody>
      </p:sp>
      <p:sp>
        <p:nvSpPr>
          <p:cNvPr id="3" name="Subtítulo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pt-BR"/>
              <a:t>Clique para editar o estilo do subtítulo Mestre</a:t>
            </a:r>
            <a:endParaRPr lang="en-US" dirty="0"/>
          </a:p>
        </p:txBody>
      </p:sp>
      <p:sp>
        <p:nvSpPr>
          <p:cNvPr id="8" name="Espaço Reservado para Data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00472D23-6933-4398-B088-86D87D4569A8}" type="datetime1">
              <a:rPr lang="pt-BR" smtClean="0"/>
              <a:t>18/05/2021</a:t>
            </a:fld>
            <a:endParaRPr lang="en-US" dirty="0"/>
          </a:p>
        </p:txBody>
      </p:sp>
      <p:sp>
        <p:nvSpPr>
          <p:cNvPr id="9" name="Espaço Reservado para Rodapé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en-US" dirty="0"/>
          </a:p>
        </p:txBody>
      </p:sp>
      <p:sp>
        <p:nvSpPr>
          <p:cNvPr id="10" name="Espaço reservado para o número do slide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9" name="Título 1"/>
          <p:cNvSpPr>
            <a:spLocks noGrp="1"/>
          </p:cNvSpPr>
          <p:nvPr>
            <p:ph type="title"/>
          </p:nvPr>
        </p:nvSpPr>
        <p:spPr>
          <a:xfrm>
            <a:off x="581192" y="702156"/>
            <a:ext cx="11029616" cy="1013800"/>
          </a:xfrm>
        </p:spPr>
        <p:txBody>
          <a:bodyPr rtlCol="0"/>
          <a:lstStyle/>
          <a:p>
            <a:pPr rtl="0"/>
            <a:r>
              <a:rPr lang="pt-BR"/>
              <a:t>Clique para editar o título Mestre</a:t>
            </a:r>
            <a:endParaRPr lang="en-US" dirty="0"/>
          </a:p>
        </p:txBody>
      </p:sp>
      <p:sp>
        <p:nvSpPr>
          <p:cNvPr id="3" name="Espaço Reservado para Texto Vertical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10"/>
          </p:nvPr>
        </p:nvSpPr>
        <p:spPr/>
        <p:txBody>
          <a:bodyPr rtlCol="0"/>
          <a:lstStyle/>
          <a:p>
            <a:pPr rtl="0"/>
            <a:fld id="{C28CAC3A-C360-423D-8EE7-1FC8754818CB}" type="datetime1">
              <a:rPr lang="pt-BR" smtClean="0"/>
              <a:t>18/05/2021</a:t>
            </a:fld>
            <a:endParaRPr lang="en-US" dirty="0"/>
          </a:p>
        </p:txBody>
      </p:sp>
      <p:sp>
        <p:nvSpPr>
          <p:cNvPr id="5" name="Espaço Reservado para Rodapé 4"/>
          <p:cNvSpPr>
            <a:spLocks noGrp="1"/>
          </p:cNvSpPr>
          <p:nvPr>
            <p:ph type="ftr" sz="quarter" idx="11"/>
          </p:nvPr>
        </p:nvSpPr>
        <p:spPr/>
        <p:txBody>
          <a:bodyPr rtlCol="0"/>
          <a:lstStyle/>
          <a:p>
            <a:pPr rtl="0"/>
            <a:endParaRPr lang="en-US" dirty="0"/>
          </a:p>
        </p:txBody>
      </p:sp>
      <p:sp>
        <p:nvSpPr>
          <p:cNvPr id="6" name="Espaço Reservado para o Número do Slide 5"/>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tângulo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ítulo vertical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pt-BR"/>
              <a:t>Clique para editar o título Mestre</a:t>
            </a:r>
            <a:endParaRPr lang="en-US" dirty="0"/>
          </a:p>
        </p:txBody>
      </p:sp>
      <p:sp>
        <p:nvSpPr>
          <p:cNvPr id="3" name="Espaço reservado para texto vertical 2"/>
          <p:cNvSpPr>
            <a:spLocks noGrp="1"/>
          </p:cNvSpPr>
          <p:nvPr>
            <p:ph type="body" orient="vert" idx="1"/>
          </p:nvPr>
        </p:nvSpPr>
        <p:spPr>
          <a:xfrm>
            <a:off x="774923" y="863600"/>
            <a:ext cx="7161625" cy="4807326"/>
          </a:xfrm>
        </p:spPr>
        <p:txBody>
          <a:bodyPr vert="eaVert" rtlCol="0" anchor="t"/>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8" name="Retângulo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tângulo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tângulo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Espaço Reservado para Data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8BBA3C67-7F45-4D7A-B048-0542E838373B}" type="datetime1">
              <a:rPr lang="pt-BR" smtClean="0"/>
              <a:t>18/05/2021</a:t>
            </a:fld>
            <a:endParaRPr lang="en-US" dirty="0"/>
          </a:p>
        </p:txBody>
      </p:sp>
      <p:sp>
        <p:nvSpPr>
          <p:cNvPr id="12" name="Espaço Reservado para Rodapé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endParaRPr lang="en-US" dirty="0"/>
          </a:p>
        </p:txBody>
      </p:sp>
      <p:sp>
        <p:nvSpPr>
          <p:cNvPr id="13" name="Espaço Reservado para o Número do Slide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581192" y="702156"/>
            <a:ext cx="11029616" cy="1188720"/>
          </a:xfrm>
        </p:spPr>
        <p:txBody>
          <a:bodyPr rtlCol="0"/>
          <a:lstStyle/>
          <a:p>
            <a:pPr rtl="0"/>
            <a:r>
              <a:rPr lang="pt-BR"/>
              <a:t>Clique para editar o título Mestre</a:t>
            </a:r>
            <a:endParaRPr lang="en-US" dirty="0"/>
          </a:p>
        </p:txBody>
      </p:sp>
      <p:sp>
        <p:nvSpPr>
          <p:cNvPr id="3" name="Espaço reservado para conteúdo 2"/>
          <p:cNvSpPr>
            <a:spLocks noGrp="1"/>
          </p:cNvSpPr>
          <p:nvPr>
            <p:ph idx="1"/>
          </p:nvPr>
        </p:nvSpPr>
        <p:spPr>
          <a:xfrm>
            <a:off x="581192" y="2340864"/>
            <a:ext cx="11029615" cy="3634486"/>
          </a:xfrm>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8" name="Espaço Reservado para Data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D6866A0C-EEE8-4DE1-9ECF-51EC9C0B8BE2}" type="datetime1">
              <a:rPr lang="pt-BR" smtClean="0"/>
              <a:t>18/05/2021</a:t>
            </a:fld>
            <a:endParaRPr lang="en-US" dirty="0"/>
          </a:p>
        </p:txBody>
      </p:sp>
      <p:sp>
        <p:nvSpPr>
          <p:cNvPr id="9" name="Espaço Reservado para Rodapé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en-US" dirty="0"/>
          </a:p>
        </p:txBody>
      </p:sp>
      <p:sp>
        <p:nvSpPr>
          <p:cNvPr id="10" name="Espaço reservado para o número do slide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8" name="Retângulo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pt-BR"/>
              <a:t>Clique para editar o título Mestre</a:t>
            </a:r>
            <a:endParaRPr lang="en-US" dirty="0"/>
          </a:p>
        </p:txBody>
      </p:sp>
      <p:sp>
        <p:nvSpPr>
          <p:cNvPr id="3" name="Espaço reservado para texto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t-BR"/>
              <a:t>Clique para editar os estilos de texto Mestres</a:t>
            </a:r>
          </a:p>
        </p:txBody>
      </p:sp>
      <p:sp>
        <p:nvSpPr>
          <p:cNvPr id="7" name="Espaço Reservado para Data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C9F9B11C-AD18-4A04-821E-C5366FCA14C8}" type="datetime1">
              <a:rPr lang="pt-BR" smtClean="0"/>
              <a:t>18/05/2021</a:t>
            </a:fld>
            <a:endParaRPr lang="en-US" dirty="0"/>
          </a:p>
        </p:txBody>
      </p:sp>
      <p:sp>
        <p:nvSpPr>
          <p:cNvPr id="9" name="Espaço Reservado para Rodapé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en-US" dirty="0"/>
          </a:p>
        </p:txBody>
      </p:sp>
      <p:sp>
        <p:nvSpPr>
          <p:cNvPr id="10" name="Espaço reservado para o número do slide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2" name="Título 1"/>
          <p:cNvSpPr>
            <a:spLocks noGrp="1"/>
          </p:cNvSpPr>
          <p:nvPr>
            <p:ph type="title"/>
          </p:nvPr>
        </p:nvSpPr>
        <p:spPr>
          <a:xfrm>
            <a:off x="581193" y="729658"/>
            <a:ext cx="11029616" cy="988332"/>
          </a:xfrm>
        </p:spPr>
        <p:txBody>
          <a:bodyPr rtlCol="0"/>
          <a:lstStyle/>
          <a:p>
            <a:pPr rtl="0"/>
            <a:r>
              <a:rPr lang="pt-BR"/>
              <a:t>Clique para editar o título Mestre</a:t>
            </a:r>
            <a:endParaRPr lang="en-US" dirty="0"/>
          </a:p>
        </p:txBody>
      </p:sp>
      <p:sp>
        <p:nvSpPr>
          <p:cNvPr id="3" name="Espaço reservado para conteúdo 2"/>
          <p:cNvSpPr>
            <a:spLocks noGrp="1"/>
          </p:cNvSpPr>
          <p:nvPr>
            <p:ph sz="half" idx="1"/>
          </p:nvPr>
        </p:nvSpPr>
        <p:spPr>
          <a:xfrm>
            <a:off x="581193" y="2228003"/>
            <a:ext cx="5194767" cy="3633047"/>
          </a:xfrm>
        </p:spPr>
        <p:txBody>
          <a:bodyPr rtlCol="0">
            <a:normAutofit/>
          </a:body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conteúdo 3"/>
          <p:cNvSpPr>
            <a:spLocks noGrp="1"/>
          </p:cNvSpPr>
          <p:nvPr>
            <p:ph sz="half" idx="2"/>
          </p:nvPr>
        </p:nvSpPr>
        <p:spPr>
          <a:xfrm>
            <a:off x="6416039" y="2228003"/>
            <a:ext cx="5194769" cy="3633047"/>
          </a:xfrm>
        </p:spPr>
        <p:txBody>
          <a:bodyPr rtlCol="0">
            <a:normAutofit/>
          </a:body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5" name="Espaço Reservado para Data 4"/>
          <p:cNvSpPr>
            <a:spLocks noGrp="1"/>
          </p:cNvSpPr>
          <p:nvPr>
            <p:ph type="dt" sz="half" idx="10"/>
          </p:nvPr>
        </p:nvSpPr>
        <p:spPr/>
        <p:txBody>
          <a:bodyPr rtlCol="0"/>
          <a:lstStyle/>
          <a:p>
            <a:pPr rtl="0"/>
            <a:fld id="{B34586AC-0217-4567-B29B-23EE9A9222A5}" type="datetime1">
              <a:rPr lang="pt-BR" smtClean="0"/>
              <a:t>18/05/2021</a:t>
            </a:fld>
            <a:endParaRPr lang="en-US" dirty="0"/>
          </a:p>
        </p:txBody>
      </p:sp>
      <p:sp>
        <p:nvSpPr>
          <p:cNvPr id="6" name="Espaço Reservado para Rodapé 5"/>
          <p:cNvSpPr>
            <a:spLocks noGrp="1"/>
          </p:cNvSpPr>
          <p:nvPr>
            <p:ph type="ftr" sz="quarter" idx="11"/>
          </p:nvPr>
        </p:nvSpPr>
        <p:spPr/>
        <p:txBody>
          <a:bodyPr rtlCol="0"/>
          <a:lstStyle/>
          <a:p>
            <a:pPr rtl="0"/>
            <a:endParaRPr lang="en-US" dirty="0"/>
          </a:p>
        </p:txBody>
      </p:sp>
      <p:sp>
        <p:nvSpPr>
          <p:cNvPr id="7" name="Espaço Reservado para o Número do Slide 6"/>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ção">
    <p:spTree>
      <p:nvGrpSpPr>
        <p:cNvPr id="1" name=""/>
        <p:cNvGrpSpPr/>
        <p:nvPr/>
      </p:nvGrpSpPr>
      <p:grpSpPr>
        <a:xfrm>
          <a:off x="0" y="0"/>
          <a:ext cx="0" cy="0"/>
          <a:chOff x="0" y="0"/>
          <a:chExt cx="0" cy="0"/>
        </a:xfrm>
      </p:grpSpPr>
      <p:sp>
        <p:nvSpPr>
          <p:cNvPr id="12" name="Título 1"/>
          <p:cNvSpPr>
            <a:spLocks noGrp="1"/>
          </p:cNvSpPr>
          <p:nvPr>
            <p:ph type="title"/>
          </p:nvPr>
        </p:nvSpPr>
        <p:spPr>
          <a:xfrm>
            <a:off x="581193" y="729658"/>
            <a:ext cx="11029616" cy="988332"/>
          </a:xfrm>
        </p:spPr>
        <p:txBody>
          <a:bodyPr rtlCol="0"/>
          <a:lstStyle/>
          <a:p>
            <a:pPr rtl="0"/>
            <a:r>
              <a:rPr lang="pt-BR"/>
              <a:t>Clique para editar o título Mestre</a:t>
            </a:r>
            <a:endParaRPr lang="en-US" dirty="0"/>
          </a:p>
        </p:txBody>
      </p:sp>
      <p:sp>
        <p:nvSpPr>
          <p:cNvPr id="3" name="Espaço reservado para texto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a:t>Clique para editar os estilos de texto Mestres</a:t>
            </a:r>
          </a:p>
        </p:txBody>
      </p:sp>
      <p:sp>
        <p:nvSpPr>
          <p:cNvPr id="4" name="Espaço reservado para conteúdo 3"/>
          <p:cNvSpPr>
            <a:spLocks noGrp="1"/>
          </p:cNvSpPr>
          <p:nvPr>
            <p:ph sz="half" idx="2"/>
          </p:nvPr>
        </p:nvSpPr>
        <p:spPr>
          <a:xfrm>
            <a:off x="581194" y="2926052"/>
            <a:ext cx="5194766" cy="2934999"/>
          </a:xfrm>
        </p:spPr>
        <p:txBody>
          <a:bodyPr rtlCol="0" anchor="t">
            <a:normAutofit/>
          </a:body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5" name="Espaço reservado para texto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pt-BR"/>
              <a:t>Clique para editar os estilos de texto Mestres</a:t>
            </a:r>
          </a:p>
        </p:txBody>
      </p:sp>
      <p:sp>
        <p:nvSpPr>
          <p:cNvPr id="6" name="Espaço reservado para conteúdo 5"/>
          <p:cNvSpPr>
            <a:spLocks noGrp="1"/>
          </p:cNvSpPr>
          <p:nvPr>
            <p:ph sz="quarter" idx="4"/>
          </p:nvPr>
        </p:nvSpPr>
        <p:spPr>
          <a:xfrm>
            <a:off x="6416037" y="2926052"/>
            <a:ext cx="5194771" cy="2934999"/>
          </a:xfrm>
        </p:spPr>
        <p:txBody>
          <a:bodyPr rtlCol="0" anchor="t">
            <a:normAutofit/>
          </a:body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7" name="Espaço Reservado para Data 6"/>
          <p:cNvSpPr>
            <a:spLocks noGrp="1"/>
          </p:cNvSpPr>
          <p:nvPr>
            <p:ph type="dt" sz="half" idx="10"/>
          </p:nvPr>
        </p:nvSpPr>
        <p:spPr/>
        <p:txBody>
          <a:bodyPr rtlCol="0"/>
          <a:lstStyle/>
          <a:p>
            <a:pPr rtl="0"/>
            <a:fld id="{05EA9A4D-5B4A-4536-B4F3-3781F06B7402}" type="datetime1">
              <a:rPr lang="pt-BR" smtClean="0"/>
              <a:t>18/05/2021</a:t>
            </a:fld>
            <a:endParaRPr lang="en-US" dirty="0"/>
          </a:p>
        </p:txBody>
      </p:sp>
      <p:sp>
        <p:nvSpPr>
          <p:cNvPr id="8" name="Espaço Reservado para Rodapé 7"/>
          <p:cNvSpPr>
            <a:spLocks noGrp="1"/>
          </p:cNvSpPr>
          <p:nvPr>
            <p:ph type="ftr" sz="quarter" idx="11"/>
          </p:nvPr>
        </p:nvSpPr>
        <p:spPr/>
        <p:txBody>
          <a:bodyPr rtlCol="0"/>
          <a:lstStyle/>
          <a:p>
            <a:pPr rtl="0"/>
            <a:endParaRPr lang="en-US" dirty="0"/>
          </a:p>
        </p:txBody>
      </p:sp>
      <p:sp>
        <p:nvSpPr>
          <p:cNvPr id="9" name="Espaço Reservado para o Número do Slide 8"/>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8" name="Título 1"/>
          <p:cNvSpPr>
            <a:spLocks noGrp="1"/>
          </p:cNvSpPr>
          <p:nvPr>
            <p:ph type="title"/>
          </p:nvPr>
        </p:nvSpPr>
        <p:spPr>
          <a:xfrm>
            <a:off x="575894" y="729658"/>
            <a:ext cx="11029616" cy="988332"/>
          </a:xfrm>
        </p:spPr>
        <p:txBody>
          <a:bodyPr rtlCol="0"/>
          <a:lstStyle/>
          <a:p>
            <a:pPr rtl="0"/>
            <a:r>
              <a:rPr lang="pt-BR"/>
              <a:t>Clique para editar o título Mestre</a:t>
            </a:r>
            <a:endParaRPr lang="en-US" dirty="0"/>
          </a:p>
        </p:txBody>
      </p:sp>
      <p:sp>
        <p:nvSpPr>
          <p:cNvPr id="3" name="Espaço Reservado para Data 2"/>
          <p:cNvSpPr>
            <a:spLocks noGrp="1"/>
          </p:cNvSpPr>
          <p:nvPr>
            <p:ph type="dt" sz="half" idx="10"/>
          </p:nvPr>
        </p:nvSpPr>
        <p:spPr/>
        <p:txBody>
          <a:bodyPr rtlCol="0"/>
          <a:lstStyle/>
          <a:p>
            <a:pPr rtl="0"/>
            <a:fld id="{45D2EFA0-DD31-4334-BD97-CA68CA1EAF7D}" type="datetime1">
              <a:rPr lang="pt-BR" smtClean="0"/>
              <a:t>18/05/2021</a:t>
            </a:fld>
            <a:endParaRPr lang="en-US" dirty="0"/>
          </a:p>
        </p:txBody>
      </p:sp>
      <p:sp>
        <p:nvSpPr>
          <p:cNvPr id="4" name="Espaço Reservado para Rodapé 3"/>
          <p:cNvSpPr>
            <a:spLocks noGrp="1"/>
          </p:cNvSpPr>
          <p:nvPr>
            <p:ph type="ftr" sz="quarter" idx="11"/>
          </p:nvPr>
        </p:nvSpPr>
        <p:spPr/>
        <p:txBody>
          <a:bodyPr rtlCol="0"/>
          <a:lstStyle/>
          <a:p>
            <a:pPr rtl="0"/>
            <a:endParaRPr lang="en-US" dirty="0"/>
          </a:p>
        </p:txBody>
      </p:sp>
      <p:sp>
        <p:nvSpPr>
          <p:cNvPr id="5" name="Espaço Reservado para o Número do Slide 4"/>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rtlCol="0"/>
          <a:lstStyle/>
          <a:p>
            <a:pPr rtl="0"/>
            <a:fld id="{3422C804-0B7D-49A4-9AA4-17093ACFAE26}" type="datetime1">
              <a:rPr lang="pt-BR" smtClean="0"/>
              <a:t>18/05/2021</a:t>
            </a:fld>
            <a:endParaRPr lang="en-US" dirty="0"/>
          </a:p>
        </p:txBody>
      </p:sp>
      <p:sp>
        <p:nvSpPr>
          <p:cNvPr id="3" name="Espaço Reservado para Rodapé 2"/>
          <p:cNvSpPr>
            <a:spLocks noGrp="1"/>
          </p:cNvSpPr>
          <p:nvPr>
            <p:ph type="ftr" sz="quarter" idx="11"/>
          </p:nvPr>
        </p:nvSpPr>
        <p:spPr/>
        <p:txBody>
          <a:bodyPr rtlCol="0"/>
          <a:lstStyle/>
          <a:p>
            <a:pPr rtl="0"/>
            <a:endParaRPr lang="en-US" dirty="0"/>
          </a:p>
        </p:txBody>
      </p:sp>
      <p:sp>
        <p:nvSpPr>
          <p:cNvPr id="4" name="Espaço reservado para o número do slide 3"/>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9" name="Retângulo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hasCustomPrompt="1"/>
          </p:nvPr>
        </p:nvSpPr>
        <p:spPr>
          <a:xfrm>
            <a:off x="767857" y="933450"/>
            <a:ext cx="3031852" cy="1722419"/>
          </a:xfrm>
        </p:spPr>
        <p:txBody>
          <a:bodyPr rtlCol="0" anchor="b">
            <a:normAutofit/>
          </a:bodyPr>
          <a:lstStyle>
            <a:lvl1pPr algn="l">
              <a:defRPr sz="2400" b="0">
                <a:solidFill>
                  <a:srgbClr val="FFFFFF"/>
                </a:solidFill>
              </a:defRPr>
            </a:lvl1pPr>
          </a:lstStyle>
          <a:p>
            <a:pPr rtl="0"/>
            <a:r>
              <a:rPr lang="pt-br" dirty="0"/>
              <a:t>Clique para editar o estilo de título Mestre</a:t>
            </a:r>
            <a:endParaRPr lang="en-US" dirty="0"/>
          </a:p>
        </p:txBody>
      </p:sp>
      <p:sp>
        <p:nvSpPr>
          <p:cNvPr id="3" name="Espaço reservado para conteúdo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texto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a:t>Clique para editar os estilos de texto Mestres</a:t>
            </a:r>
          </a:p>
        </p:txBody>
      </p:sp>
      <p:sp>
        <p:nvSpPr>
          <p:cNvPr id="8" name="Espaço Reservado para Data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F26C5998-667C-4083-8EAC-8B78C6E30EC5}" type="datetime1">
              <a:rPr lang="pt-BR" smtClean="0"/>
              <a:t>18/05/2021</a:t>
            </a:fld>
            <a:endParaRPr lang="en-US" dirty="0"/>
          </a:p>
        </p:txBody>
      </p:sp>
      <p:sp>
        <p:nvSpPr>
          <p:cNvPr id="10" name="Espaço Reservado para Rodapé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endParaRPr lang="en-US" dirty="0"/>
          </a:p>
        </p:txBody>
      </p:sp>
      <p:sp>
        <p:nvSpPr>
          <p:cNvPr id="11" name="Espaço Reservado para o Número do Slide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rtl="0"/>
              <a:t>‹nº›</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pt-BR"/>
              <a:t>Clique para editar o título Mestre</a:t>
            </a:r>
            <a:endParaRPr lang="en-US" dirty="0"/>
          </a:p>
        </p:txBody>
      </p:sp>
      <p:sp>
        <p:nvSpPr>
          <p:cNvPr id="3" name="Espaço Reservado para Imagem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pt-BR"/>
              <a:t>Clique no ícone para adicionar uma imagem</a:t>
            </a:r>
            <a:endParaRPr lang="en-US" dirty="0"/>
          </a:p>
        </p:txBody>
      </p:sp>
      <p:sp>
        <p:nvSpPr>
          <p:cNvPr id="4" name="Espaço reservado para texto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a:t>Clique para editar os estilos de texto Mestres</a:t>
            </a:r>
          </a:p>
        </p:txBody>
      </p:sp>
      <p:sp>
        <p:nvSpPr>
          <p:cNvPr id="5" name="Espaço Reservado para Data 4"/>
          <p:cNvSpPr>
            <a:spLocks noGrp="1"/>
          </p:cNvSpPr>
          <p:nvPr>
            <p:ph type="dt" sz="half" idx="10"/>
          </p:nvPr>
        </p:nvSpPr>
        <p:spPr/>
        <p:txBody>
          <a:bodyPr rtlCol="0"/>
          <a:lstStyle/>
          <a:p>
            <a:pPr rtl="0"/>
            <a:fld id="{9CBC8F94-10C4-4E0E-B702-FA76FB225505}" type="datetime1">
              <a:rPr lang="pt-BR" smtClean="0"/>
              <a:t>18/05/2021</a:t>
            </a:fld>
            <a:endParaRPr lang="en-US" dirty="0"/>
          </a:p>
        </p:txBody>
      </p:sp>
      <p:sp>
        <p:nvSpPr>
          <p:cNvPr id="6" name="Espaço Reservado para Rodapé 5"/>
          <p:cNvSpPr>
            <a:spLocks noGrp="1"/>
          </p:cNvSpPr>
          <p:nvPr>
            <p:ph type="ftr" sz="quarter" idx="11"/>
          </p:nvPr>
        </p:nvSpPr>
        <p:spPr/>
        <p:txBody>
          <a:bodyPr rtlCol="0"/>
          <a:lstStyle/>
          <a:p>
            <a:pPr algn="l" rtl="0"/>
            <a:endParaRPr lang="en-US" dirty="0"/>
          </a:p>
        </p:txBody>
      </p:sp>
      <p:sp>
        <p:nvSpPr>
          <p:cNvPr id="7" name="Espaço Reservado para o Número do Slide 6"/>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pt-br"/>
              <a:t>Clique para editar o estilo de título Mestre</a:t>
            </a:r>
            <a:endParaRPr lang="en-US" dirty="0"/>
          </a:p>
        </p:txBody>
      </p:sp>
      <p:sp>
        <p:nvSpPr>
          <p:cNvPr id="3" name="Espaço reservado para texto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pt-br"/>
              <a:t>Clique para editar o texto Mestre</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ACCDFDDD-D174-442B-974C-2E7F8D4F71ED}" type="datetime1">
              <a:rPr lang="pt-BR" smtClean="0"/>
              <a:t>18/05/2021</a:t>
            </a:fld>
            <a:endParaRPr lang="en-US" dirty="0"/>
          </a:p>
        </p:txBody>
      </p:sp>
      <p:sp>
        <p:nvSpPr>
          <p:cNvPr id="5" name="Espaço Reservado para Rodapé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endParaRPr lang="en-US" dirty="0"/>
          </a:p>
        </p:txBody>
      </p:sp>
      <p:sp>
        <p:nvSpPr>
          <p:cNvPr id="6" name="Espaço Reservado para o Número do Slide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US" smtClean="0"/>
              <a:t>‹nº›</a:t>
            </a:fld>
            <a:endParaRPr lang="en-US" dirty="0"/>
          </a:p>
        </p:txBody>
      </p:sp>
      <p:sp>
        <p:nvSpPr>
          <p:cNvPr id="9" name="Retângulo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tângulo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tângulo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tângulo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0" name="Retângulo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tângulo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tângulo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11" name="Imagem 10">
            <a:extLst>
              <a:ext uri="{FF2B5EF4-FFF2-40B4-BE49-F238E27FC236}">
                <a16:creationId xmlns:a16="http://schemas.microsoft.com/office/drawing/2014/main" id="{8113C051-841B-49B1-8617-7404D7D06E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1937" y="5930140"/>
            <a:ext cx="1975896" cy="493973"/>
          </a:xfrm>
          <a:prstGeom prst="rect">
            <a:avLst/>
          </a:prstGeom>
        </p:spPr>
      </p:pic>
      <p:pic>
        <p:nvPicPr>
          <p:cNvPr id="12" name="Imagem 11">
            <a:extLst>
              <a:ext uri="{FF2B5EF4-FFF2-40B4-BE49-F238E27FC236}">
                <a16:creationId xmlns:a16="http://schemas.microsoft.com/office/drawing/2014/main" id="{D2A0B39C-2D26-4C16-8B8F-C7EB39AD5F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193" y="1106436"/>
            <a:ext cx="3434215" cy="1186143"/>
          </a:xfrm>
          <a:prstGeom prst="rect">
            <a:avLst/>
          </a:prstGeom>
        </p:spPr>
      </p:pic>
      <p:pic>
        <p:nvPicPr>
          <p:cNvPr id="5" name="Imagem 4">
            <a:extLst>
              <a:ext uri="{FF2B5EF4-FFF2-40B4-BE49-F238E27FC236}">
                <a16:creationId xmlns:a16="http://schemas.microsoft.com/office/drawing/2014/main" id="{9042FF9C-2B98-42C6-BAD7-3B544B87E7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2578" y="5567526"/>
            <a:ext cx="1600200" cy="1276350"/>
          </a:xfrm>
          <a:prstGeom prst="rect">
            <a:avLst/>
          </a:prstGeom>
        </p:spPr>
      </p:pic>
      <p:pic>
        <p:nvPicPr>
          <p:cNvPr id="19" name="Espaço Reservado para Conteúdo 5">
            <a:extLst>
              <a:ext uri="{FF2B5EF4-FFF2-40B4-BE49-F238E27FC236}">
                <a16:creationId xmlns:a16="http://schemas.microsoft.com/office/drawing/2014/main" id="{93ED772C-0241-4D3D-8621-2727030D35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025" y="2706561"/>
            <a:ext cx="11029950" cy="2903791"/>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C7C721-08BB-447D-8C9D-CFC9943DE719}"/>
              </a:ext>
            </a:extLst>
          </p:cNvPr>
          <p:cNvSpPr>
            <a:spLocks noGrp="1"/>
          </p:cNvSpPr>
          <p:nvPr>
            <p:ph type="title"/>
          </p:nvPr>
        </p:nvSpPr>
        <p:spPr/>
        <p:txBody>
          <a:bodyPr/>
          <a:lstStyle/>
          <a:p>
            <a:r>
              <a:rPr lang="pt-BR" dirty="0"/>
              <a:t>Atenção Especializada</a:t>
            </a:r>
          </a:p>
        </p:txBody>
      </p:sp>
      <p:sp>
        <p:nvSpPr>
          <p:cNvPr id="3" name="Espaço Reservado para Conteúdo 2">
            <a:extLst>
              <a:ext uri="{FF2B5EF4-FFF2-40B4-BE49-F238E27FC236}">
                <a16:creationId xmlns:a16="http://schemas.microsoft.com/office/drawing/2014/main" id="{DABD8DAE-4FA8-4176-9C39-3554201E685E}"/>
              </a:ext>
            </a:extLst>
          </p:cNvPr>
          <p:cNvSpPr>
            <a:spLocks noGrp="1"/>
          </p:cNvSpPr>
          <p:nvPr>
            <p:ph idx="1"/>
          </p:nvPr>
        </p:nvSpPr>
        <p:spPr/>
        <p:txBody>
          <a:bodyPr>
            <a:normAutofit lnSpcReduction="10000"/>
          </a:bodyPr>
          <a:lstStyle/>
          <a:p>
            <a:r>
              <a:rPr lang="pt-BR" dirty="0"/>
              <a:t>Rede de atendimento.</a:t>
            </a:r>
          </a:p>
          <a:p>
            <a:r>
              <a:rPr lang="pt-BR" dirty="0"/>
              <a:t>62 Pontos de Atendimento – Estabelecimentos de Saúde.</a:t>
            </a:r>
          </a:p>
          <a:p>
            <a:r>
              <a:rPr lang="pt-BR" dirty="0"/>
              <a:t>Aproximadamente 2 mil procedimentos credenciados, em todas as áreas médicas e não médicas.</a:t>
            </a:r>
          </a:p>
          <a:p>
            <a:pPr marL="594000" lvl="2" indent="0">
              <a:buNone/>
            </a:pPr>
            <a:r>
              <a:rPr lang="pt-BR" dirty="0"/>
              <a:t>Especialidades médicas (neurologia, cardiologia, psiquiatria, ortopedia, etc.)</a:t>
            </a:r>
          </a:p>
          <a:p>
            <a:pPr marL="594000" lvl="2" indent="0">
              <a:buNone/>
            </a:pPr>
            <a:r>
              <a:rPr lang="pt-BR" dirty="0"/>
              <a:t>Especialidades não médicas (fisioterapia, psicologia, nutrição, etc.) </a:t>
            </a:r>
          </a:p>
          <a:p>
            <a:pPr marL="594000" lvl="2" indent="0">
              <a:buNone/>
            </a:pPr>
            <a:r>
              <a:rPr lang="pt-BR" dirty="0"/>
              <a:t>Odontologia.</a:t>
            </a:r>
          </a:p>
          <a:p>
            <a:pPr marL="594000" lvl="2" indent="0">
              <a:buNone/>
            </a:pPr>
            <a:r>
              <a:rPr lang="pt-BR" dirty="0"/>
              <a:t>Exames de média e alta complexidade (oftalmologia, ressonância magnética, tomografia computadorizada, etc.)</a:t>
            </a:r>
          </a:p>
          <a:p>
            <a:pPr marL="594000" lvl="2" indent="0">
              <a:buNone/>
            </a:pPr>
            <a:endParaRPr lang="pt-BR" dirty="0"/>
          </a:p>
          <a:p>
            <a:pPr marL="0" indent="0" algn="ctr">
              <a:buNone/>
            </a:pPr>
            <a:r>
              <a:rPr lang="pt-BR" dirty="0"/>
              <a:t>Qualidade na prestação dos serviços | Facilidade logística para acesso | Regulação dos valores pagos </a:t>
            </a:r>
          </a:p>
          <a:p>
            <a:pPr marL="0" indent="0" algn="ctr">
              <a:buNone/>
            </a:pPr>
            <a:r>
              <a:rPr lang="pt-BR" dirty="0"/>
              <a:t>Discussão sobre acesso aos serviços de forma regional</a:t>
            </a:r>
          </a:p>
          <a:p>
            <a:pPr marL="594000" lvl="2" indent="0">
              <a:buNone/>
            </a:pPr>
            <a:endParaRPr lang="pt-BR" dirty="0"/>
          </a:p>
        </p:txBody>
      </p:sp>
      <p:sp>
        <p:nvSpPr>
          <p:cNvPr id="4" name="Espaço Reservado para Data 3">
            <a:extLst>
              <a:ext uri="{FF2B5EF4-FFF2-40B4-BE49-F238E27FC236}">
                <a16:creationId xmlns:a16="http://schemas.microsoft.com/office/drawing/2014/main" id="{F0205731-15EE-400F-A80A-2A1937AE24BC}"/>
              </a:ext>
            </a:extLst>
          </p:cNvPr>
          <p:cNvSpPr>
            <a:spLocks noGrp="1"/>
          </p:cNvSpPr>
          <p:nvPr>
            <p:ph type="dt" sz="half" idx="10"/>
          </p:nvPr>
        </p:nvSpPr>
        <p:spPr/>
        <p:txBody>
          <a:bodyPr/>
          <a:lstStyle/>
          <a:p>
            <a:pPr rtl="0"/>
            <a:fld id="{D6866A0C-EEE8-4DE1-9ECF-51EC9C0B8BE2}" type="datetime1">
              <a:rPr lang="pt-BR" smtClean="0"/>
              <a:t>18/05/2021</a:t>
            </a:fld>
            <a:endParaRPr lang="en-US" dirty="0"/>
          </a:p>
        </p:txBody>
      </p:sp>
    </p:spTree>
    <p:extLst>
      <p:ext uri="{BB962C8B-B14F-4D97-AF65-F5344CB8AC3E}">
        <p14:creationId xmlns:p14="http://schemas.microsoft.com/office/powerpoint/2010/main" val="676385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F80086-9D1A-48DE-A671-1FE7938321AE}"/>
              </a:ext>
            </a:extLst>
          </p:cNvPr>
          <p:cNvSpPr>
            <a:spLocks noGrp="1"/>
          </p:cNvSpPr>
          <p:nvPr>
            <p:ph type="title"/>
          </p:nvPr>
        </p:nvSpPr>
        <p:spPr/>
        <p:txBody>
          <a:bodyPr/>
          <a:lstStyle/>
          <a:p>
            <a:r>
              <a:rPr lang="pt-BR" dirty="0"/>
              <a:t>Informações sobre Credenciamento</a:t>
            </a:r>
          </a:p>
        </p:txBody>
      </p:sp>
      <p:sp>
        <p:nvSpPr>
          <p:cNvPr id="3" name="Espaço Reservado para Conteúdo 2">
            <a:extLst>
              <a:ext uri="{FF2B5EF4-FFF2-40B4-BE49-F238E27FC236}">
                <a16:creationId xmlns:a16="http://schemas.microsoft.com/office/drawing/2014/main" id="{181AB1C0-536D-448B-BD33-DFC1C26346AE}"/>
              </a:ext>
            </a:extLst>
          </p:cNvPr>
          <p:cNvSpPr>
            <a:spLocks noGrp="1"/>
          </p:cNvSpPr>
          <p:nvPr>
            <p:ph idx="1"/>
          </p:nvPr>
        </p:nvSpPr>
        <p:spPr/>
        <p:txBody>
          <a:bodyPr>
            <a:normAutofit/>
          </a:bodyPr>
          <a:lstStyle/>
          <a:p>
            <a:pPr marL="0" indent="0">
              <a:buNone/>
            </a:pPr>
            <a:r>
              <a:rPr lang="pt-BR" sz="1600" dirty="0"/>
              <a:t>O Credenciamento é realizado por edital próprio, contratando pessoas jurídicas, obedecendo todos os critérios previsto na legislação e normatizações do SUS. São 3 editais publicados:</a:t>
            </a:r>
          </a:p>
          <a:p>
            <a:r>
              <a:rPr lang="pt-BR" sz="1600" dirty="0"/>
              <a:t>04/2018 - Serviços de saúde para realização de consultas e procedimentos com finalidade diagnóstica ou cirúrgica, ambulatorial, de média ou alta complexidade.</a:t>
            </a:r>
          </a:p>
          <a:p>
            <a:r>
              <a:rPr lang="pt-BR" sz="1600" dirty="0"/>
              <a:t>02/2020 - Credenciamento de serviços técnicos de saúde ao Sistema Único de Saúde – SUS. </a:t>
            </a:r>
          </a:p>
          <a:p>
            <a:r>
              <a:rPr lang="pt-BR" sz="1600" dirty="0"/>
              <a:t>03/2020 - Credenciamento de prestadores de serviço móvel de transferência de pacientes mediante ambulância com suporte básico ou suporte avançado (UTI- Móvel).</a:t>
            </a:r>
          </a:p>
          <a:p>
            <a:endParaRPr lang="pt-BR" sz="1600" dirty="0"/>
          </a:p>
        </p:txBody>
      </p:sp>
      <p:sp>
        <p:nvSpPr>
          <p:cNvPr id="5" name="Espaço Reservado para Texto 4">
            <a:extLst>
              <a:ext uri="{FF2B5EF4-FFF2-40B4-BE49-F238E27FC236}">
                <a16:creationId xmlns:a16="http://schemas.microsoft.com/office/drawing/2014/main" id="{C938F156-52F6-4602-8A19-F3A6A7060C48}"/>
              </a:ext>
            </a:extLst>
          </p:cNvPr>
          <p:cNvSpPr>
            <a:spLocks noGrp="1"/>
          </p:cNvSpPr>
          <p:nvPr>
            <p:ph type="body" sz="half" idx="2"/>
          </p:nvPr>
        </p:nvSpPr>
        <p:spPr/>
        <p:txBody>
          <a:bodyPr/>
          <a:lstStyle/>
          <a:p>
            <a:endParaRPr lang="pt-BR"/>
          </a:p>
        </p:txBody>
      </p:sp>
      <p:sp>
        <p:nvSpPr>
          <p:cNvPr id="4" name="Espaço Reservado para Data 3">
            <a:extLst>
              <a:ext uri="{FF2B5EF4-FFF2-40B4-BE49-F238E27FC236}">
                <a16:creationId xmlns:a16="http://schemas.microsoft.com/office/drawing/2014/main" id="{6D2C4ABF-B30D-433B-91A2-D26378DD233A}"/>
              </a:ext>
            </a:extLst>
          </p:cNvPr>
          <p:cNvSpPr>
            <a:spLocks noGrp="1"/>
          </p:cNvSpPr>
          <p:nvPr>
            <p:ph type="dt" sz="half" idx="10"/>
          </p:nvPr>
        </p:nvSpPr>
        <p:spPr/>
        <p:txBody>
          <a:bodyPr/>
          <a:lstStyle/>
          <a:p>
            <a:pPr rtl="0"/>
            <a:fld id="{D6866A0C-EEE8-4DE1-9ECF-51EC9C0B8BE2}" type="datetime1">
              <a:rPr lang="pt-BR" smtClean="0"/>
              <a:t>18/05/2021</a:t>
            </a:fld>
            <a:endParaRPr lang="en-US" dirty="0"/>
          </a:p>
        </p:txBody>
      </p:sp>
    </p:spTree>
    <p:extLst>
      <p:ext uri="{BB962C8B-B14F-4D97-AF65-F5344CB8AC3E}">
        <p14:creationId xmlns:p14="http://schemas.microsoft.com/office/powerpoint/2010/main" val="3748419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3AF3D0-7964-4138-A693-20E7CB6AB3D2}"/>
              </a:ext>
            </a:extLst>
          </p:cNvPr>
          <p:cNvSpPr>
            <a:spLocks noGrp="1"/>
          </p:cNvSpPr>
          <p:nvPr>
            <p:ph type="title"/>
          </p:nvPr>
        </p:nvSpPr>
        <p:spPr/>
        <p:txBody>
          <a:bodyPr/>
          <a:lstStyle/>
          <a:p>
            <a:r>
              <a:rPr lang="pt-BR" dirty="0"/>
              <a:t>Informações Faturamento</a:t>
            </a:r>
          </a:p>
        </p:txBody>
      </p:sp>
      <p:sp>
        <p:nvSpPr>
          <p:cNvPr id="3" name="Espaço Reservado para Conteúdo 2">
            <a:extLst>
              <a:ext uri="{FF2B5EF4-FFF2-40B4-BE49-F238E27FC236}">
                <a16:creationId xmlns:a16="http://schemas.microsoft.com/office/drawing/2014/main" id="{44A87195-61D8-4096-BFCD-40F5B3B67F4A}"/>
              </a:ext>
            </a:extLst>
          </p:cNvPr>
          <p:cNvSpPr>
            <a:spLocks noGrp="1"/>
          </p:cNvSpPr>
          <p:nvPr>
            <p:ph idx="1"/>
          </p:nvPr>
        </p:nvSpPr>
        <p:spPr/>
        <p:txBody>
          <a:bodyPr/>
          <a:lstStyle/>
          <a:p>
            <a:r>
              <a:rPr lang="pt-BR" dirty="0"/>
              <a:t>100% dos serviços realizados via CISAMVI é auditado mensalmente (comparando prescrição, autorização do Município e fatura do prestador).</a:t>
            </a:r>
          </a:p>
          <a:p>
            <a:r>
              <a:rPr lang="pt-BR" dirty="0"/>
              <a:t>São em média 40 prestadores de serviços avaliados mensalmente. </a:t>
            </a:r>
          </a:p>
          <a:p>
            <a:r>
              <a:rPr lang="pt-BR" dirty="0"/>
              <a:t>Faturamento mensal médio de R$ 800 mil.</a:t>
            </a:r>
          </a:p>
        </p:txBody>
      </p:sp>
      <p:sp>
        <p:nvSpPr>
          <p:cNvPr id="5" name="Espaço Reservado para Texto 4">
            <a:extLst>
              <a:ext uri="{FF2B5EF4-FFF2-40B4-BE49-F238E27FC236}">
                <a16:creationId xmlns:a16="http://schemas.microsoft.com/office/drawing/2014/main" id="{05EE12E5-1B28-4AB8-A82F-614DB0757844}"/>
              </a:ext>
            </a:extLst>
          </p:cNvPr>
          <p:cNvSpPr>
            <a:spLocks noGrp="1"/>
          </p:cNvSpPr>
          <p:nvPr>
            <p:ph type="body" sz="half" idx="2"/>
          </p:nvPr>
        </p:nvSpPr>
        <p:spPr/>
        <p:txBody>
          <a:bodyPr/>
          <a:lstStyle/>
          <a:p>
            <a:endParaRPr lang="pt-BR"/>
          </a:p>
        </p:txBody>
      </p:sp>
      <p:sp>
        <p:nvSpPr>
          <p:cNvPr id="4" name="Espaço Reservado para Data 3">
            <a:extLst>
              <a:ext uri="{FF2B5EF4-FFF2-40B4-BE49-F238E27FC236}">
                <a16:creationId xmlns:a16="http://schemas.microsoft.com/office/drawing/2014/main" id="{42ED655E-170B-4A72-9250-6F78F2C88476}"/>
              </a:ext>
            </a:extLst>
          </p:cNvPr>
          <p:cNvSpPr>
            <a:spLocks noGrp="1"/>
          </p:cNvSpPr>
          <p:nvPr>
            <p:ph type="dt" sz="half" idx="10"/>
          </p:nvPr>
        </p:nvSpPr>
        <p:spPr/>
        <p:txBody>
          <a:bodyPr/>
          <a:lstStyle/>
          <a:p>
            <a:pPr rtl="0"/>
            <a:fld id="{D6866A0C-EEE8-4DE1-9ECF-51EC9C0B8BE2}" type="datetime1">
              <a:rPr lang="pt-BR" smtClean="0"/>
              <a:t>18/05/2021</a:t>
            </a:fld>
            <a:endParaRPr lang="en-US" dirty="0"/>
          </a:p>
        </p:txBody>
      </p:sp>
    </p:spTree>
    <p:extLst>
      <p:ext uri="{BB962C8B-B14F-4D97-AF65-F5344CB8AC3E}">
        <p14:creationId xmlns:p14="http://schemas.microsoft.com/office/powerpoint/2010/main" val="2013549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6E70A9-442B-4CC8-B9FC-BFB7B177DA81}"/>
              </a:ext>
            </a:extLst>
          </p:cNvPr>
          <p:cNvSpPr>
            <a:spLocks noGrp="1"/>
          </p:cNvSpPr>
          <p:nvPr>
            <p:ph type="title"/>
          </p:nvPr>
        </p:nvSpPr>
        <p:spPr/>
        <p:txBody>
          <a:bodyPr/>
          <a:lstStyle/>
          <a:p>
            <a:r>
              <a:rPr lang="pt-BR" dirty="0"/>
              <a:t>Série Histórica do Faturamento de Serviços</a:t>
            </a:r>
          </a:p>
        </p:txBody>
      </p:sp>
      <p:sp>
        <p:nvSpPr>
          <p:cNvPr id="4" name="Espaço Reservado para Data 3">
            <a:extLst>
              <a:ext uri="{FF2B5EF4-FFF2-40B4-BE49-F238E27FC236}">
                <a16:creationId xmlns:a16="http://schemas.microsoft.com/office/drawing/2014/main" id="{5A8A6E0D-56A7-4565-8E55-9E82CB41EF0D}"/>
              </a:ext>
            </a:extLst>
          </p:cNvPr>
          <p:cNvSpPr>
            <a:spLocks noGrp="1"/>
          </p:cNvSpPr>
          <p:nvPr>
            <p:ph type="dt" sz="half" idx="10"/>
          </p:nvPr>
        </p:nvSpPr>
        <p:spPr/>
        <p:txBody>
          <a:bodyPr/>
          <a:lstStyle/>
          <a:p>
            <a:pPr rtl="0"/>
            <a:fld id="{D6866A0C-EEE8-4DE1-9ECF-51EC9C0B8BE2}" type="datetime1">
              <a:rPr lang="pt-BR" smtClean="0"/>
              <a:t>18/05/2021</a:t>
            </a:fld>
            <a:endParaRPr lang="en-US" dirty="0"/>
          </a:p>
        </p:txBody>
      </p:sp>
      <p:graphicFrame>
        <p:nvGraphicFramePr>
          <p:cNvPr id="5" name="Espaço Reservado para Conteúdo 4">
            <a:extLst>
              <a:ext uri="{FF2B5EF4-FFF2-40B4-BE49-F238E27FC236}">
                <a16:creationId xmlns:a16="http://schemas.microsoft.com/office/drawing/2014/main" id="{72DA1AD2-EF65-42AA-BA90-2E4987473D6B}"/>
              </a:ext>
            </a:extLst>
          </p:cNvPr>
          <p:cNvGraphicFramePr>
            <a:graphicFrameLocks noGrp="1"/>
          </p:cNvGraphicFramePr>
          <p:nvPr>
            <p:ph idx="1"/>
            <p:extLst>
              <p:ext uri="{D42A27DB-BD31-4B8C-83A1-F6EECF244321}">
                <p14:modId xmlns:p14="http://schemas.microsoft.com/office/powerpoint/2010/main" val="2133692049"/>
              </p:ext>
            </p:extLst>
          </p:nvPr>
        </p:nvGraphicFramePr>
        <p:xfrm>
          <a:off x="581025" y="2341563"/>
          <a:ext cx="11029950" cy="36337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333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14AC95-A8D9-4647-8A2B-E2849932C6F5}"/>
              </a:ext>
            </a:extLst>
          </p:cNvPr>
          <p:cNvSpPr>
            <a:spLocks noGrp="1"/>
          </p:cNvSpPr>
          <p:nvPr>
            <p:ph type="title"/>
          </p:nvPr>
        </p:nvSpPr>
        <p:spPr/>
        <p:txBody>
          <a:bodyPr/>
          <a:lstStyle/>
          <a:p>
            <a:r>
              <a:rPr lang="pt-BR" dirty="0"/>
              <a:t>Comissão de Credenciamento</a:t>
            </a:r>
          </a:p>
        </p:txBody>
      </p:sp>
      <p:sp>
        <p:nvSpPr>
          <p:cNvPr id="3" name="Espaço Reservado para Conteúdo 2">
            <a:extLst>
              <a:ext uri="{FF2B5EF4-FFF2-40B4-BE49-F238E27FC236}">
                <a16:creationId xmlns:a16="http://schemas.microsoft.com/office/drawing/2014/main" id="{03C4815B-7E26-494E-A6C2-FC4E844C5734}"/>
              </a:ext>
            </a:extLst>
          </p:cNvPr>
          <p:cNvSpPr>
            <a:spLocks noGrp="1"/>
          </p:cNvSpPr>
          <p:nvPr>
            <p:ph idx="1"/>
          </p:nvPr>
        </p:nvSpPr>
        <p:spPr/>
        <p:txBody>
          <a:bodyPr>
            <a:normAutofit/>
          </a:bodyPr>
          <a:lstStyle/>
          <a:p>
            <a:r>
              <a:rPr lang="pt-BR" dirty="0"/>
              <a:t>Definir quais serviços devem ser contratados por credenciamento via CISAMVI.</a:t>
            </a:r>
          </a:p>
          <a:p>
            <a:r>
              <a:rPr lang="pt-BR" dirty="0"/>
              <a:t>Auxiliar na criação de protocolos que visem instruir os municípios para melhor aproveitarem os serviços disponíveis e integrar com seus processos de regulação. </a:t>
            </a:r>
          </a:p>
          <a:p>
            <a:r>
              <a:rPr lang="pt-BR" dirty="0"/>
              <a:t>Abordará inicialmente temas de interesse imediato, como: o pós-pandemia e as necessidades ambulatoriais para atendimento das sequelas, as filas de espera por consultas em especialistas e as cirurgias represadas.</a:t>
            </a:r>
          </a:p>
          <a:p>
            <a:r>
              <a:rPr lang="pt-BR" dirty="0"/>
              <a:t>Constantemente revisará os procedimentos disponíveis, a tabela de preços e a viabilidade de integração de um prontuário eletrônico para toda a região e processos de referência e contrarreferência nos serviços privados contratados, que poderão ser aproveitados também entre os serviços públicos.</a:t>
            </a:r>
          </a:p>
        </p:txBody>
      </p:sp>
      <p:sp>
        <p:nvSpPr>
          <p:cNvPr id="4" name="Espaço Reservado para Data 3">
            <a:extLst>
              <a:ext uri="{FF2B5EF4-FFF2-40B4-BE49-F238E27FC236}">
                <a16:creationId xmlns:a16="http://schemas.microsoft.com/office/drawing/2014/main" id="{E3509A77-2880-4FEE-880A-D4D0B650F7EC}"/>
              </a:ext>
            </a:extLst>
          </p:cNvPr>
          <p:cNvSpPr>
            <a:spLocks noGrp="1"/>
          </p:cNvSpPr>
          <p:nvPr>
            <p:ph type="dt" sz="half" idx="10"/>
          </p:nvPr>
        </p:nvSpPr>
        <p:spPr/>
        <p:txBody>
          <a:bodyPr/>
          <a:lstStyle/>
          <a:p>
            <a:pPr rtl="0"/>
            <a:fld id="{D6866A0C-EEE8-4DE1-9ECF-51EC9C0B8BE2}" type="datetime1">
              <a:rPr lang="pt-BR" smtClean="0"/>
              <a:t>18/05/2021</a:t>
            </a:fld>
            <a:endParaRPr lang="en-US" dirty="0"/>
          </a:p>
        </p:txBody>
      </p:sp>
    </p:spTree>
    <p:extLst>
      <p:ext uri="{BB962C8B-B14F-4D97-AF65-F5344CB8AC3E}">
        <p14:creationId xmlns:p14="http://schemas.microsoft.com/office/powerpoint/2010/main" val="3842843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1D3F8D-4C2D-4893-8972-195CFB16A3F7}"/>
              </a:ext>
            </a:extLst>
          </p:cNvPr>
          <p:cNvSpPr>
            <a:spLocks noGrp="1"/>
          </p:cNvSpPr>
          <p:nvPr>
            <p:ph type="title"/>
          </p:nvPr>
        </p:nvSpPr>
        <p:spPr/>
        <p:txBody>
          <a:bodyPr/>
          <a:lstStyle/>
          <a:p>
            <a:r>
              <a:rPr lang="pt-BR" dirty="0"/>
              <a:t>Compras Compartilhadas</a:t>
            </a:r>
          </a:p>
        </p:txBody>
      </p:sp>
      <p:pic>
        <p:nvPicPr>
          <p:cNvPr id="6" name="Espaço Reservado para Conteúdo 5">
            <a:extLst>
              <a:ext uri="{FF2B5EF4-FFF2-40B4-BE49-F238E27FC236}">
                <a16:creationId xmlns:a16="http://schemas.microsoft.com/office/drawing/2014/main" id="{F276EE19-E44E-4210-A654-FB0F6B2D01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1025" y="2706561"/>
            <a:ext cx="11029950" cy="2903791"/>
          </a:xfrm>
        </p:spPr>
      </p:pic>
      <p:sp>
        <p:nvSpPr>
          <p:cNvPr id="4" name="Espaço Reservado para Data 3">
            <a:extLst>
              <a:ext uri="{FF2B5EF4-FFF2-40B4-BE49-F238E27FC236}">
                <a16:creationId xmlns:a16="http://schemas.microsoft.com/office/drawing/2014/main" id="{B9BED1FC-0F47-4FA1-B48B-5DDFF8E67F58}"/>
              </a:ext>
            </a:extLst>
          </p:cNvPr>
          <p:cNvSpPr>
            <a:spLocks noGrp="1"/>
          </p:cNvSpPr>
          <p:nvPr>
            <p:ph type="dt" sz="half" idx="10"/>
          </p:nvPr>
        </p:nvSpPr>
        <p:spPr/>
        <p:txBody>
          <a:bodyPr/>
          <a:lstStyle/>
          <a:p>
            <a:pPr rtl="0"/>
            <a:fld id="{D6866A0C-EEE8-4DE1-9ECF-51EC9C0B8BE2}" type="datetime1">
              <a:rPr lang="pt-BR" smtClean="0"/>
              <a:t>18/05/2021</a:t>
            </a:fld>
            <a:endParaRPr lang="en-US" dirty="0"/>
          </a:p>
        </p:txBody>
      </p:sp>
    </p:spTree>
    <p:extLst>
      <p:ext uri="{BB962C8B-B14F-4D97-AF65-F5344CB8AC3E}">
        <p14:creationId xmlns:p14="http://schemas.microsoft.com/office/powerpoint/2010/main" val="2148918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9CAE2C89-F602-4667-9C07-FEEB66E9BC85}"/>
              </a:ext>
            </a:extLst>
          </p:cNvPr>
          <p:cNvSpPr>
            <a:spLocks noGrp="1"/>
          </p:cNvSpPr>
          <p:nvPr>
            <p:ph type="title"/>
          </p:nvPr>
        </p:nvSpPr>
        <p:spPr/>
        <p:txBody>
          <a:bodyPr/>
          <a:lstStyle/>
          <a:p>
            <a:r>
              <a:rPr lang="pt-BR" dirty="0"/>
              <a:t>Motivação</a:t>
            </a:r>
          </a:p>
        </p:txBody>
      </p:sp>
      <p:graphicFrame>
        <p:nvGraphicFramePr>
          <p:cNvPr id="5" name="Espaço Reservado para Conteúdo 4">
            <a:extLst>
              <a:ext uri="{FF2B5EF4-FFF2-40B4-BE49-F238E27FC236}">
                <a16:creationId xmlns:a16="http://schemas.microsoft.com/office/drawing/2014/main" id="{5B1A1B84-4781-48A7-A5BB-36233EDC7B3F}"/>
              </a:ext>
            </a:extLst>
          </p:cNvPr>
          <p:cNvGraphicFramePr>
            <a:graphicFrameLocks noGrp="1"/>
          </p:cNvGraphicFramePr>
          <p:nvPr>
            <p:ph idx="1"/>
            <p:extLst>
              <p:ext uri="{D42A27DB-BD31-4B8C-83A1-F6EECF244321}">
                <p14:modId xmlns:p14="http://schemas.microsoft.com/office/powerpoint/2010/main" val="1799538146"/>
              </p:ext>
            </p:extLst>
          </p:nvPr>
        </p:nvGraphicFramePr>
        <p:xfrm>
          <a:off x="4200519" y="689113"/>
          <a:ext cx="7870211" cy="5512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spaço Reservado para Texto 6">
            <a:extLst>
              <a:ext uri="{FF2B5EF4-FFF2-40B4-BE49-F238E27FC236}">
                <a16:creationId xmlns:a16="http://schemas.microsoft.com/office/drawing/2014/main" id="{1EDEEB57-2FE8-414E-B12C-67960ABF3A9D}"/>
              </a:ext>
            </a:extLst>
          </p:cNvPr>
          <p:cNvSpPr>
            <a:spLocks noGrp="1"/>
          </p:cNvSpPr>
          <p:nvPr>
            <p:ph type="body" sz="half" idx="2"/>
          </p:nvPr>
        </p:nvSpPr>
        <p:spPr/>
        <p:txBody>
          <a:bodyPr/>
          <a:lstStyle/>
          <a:p>
            <a:endParaRPr lang="pt-BR"/>
          </a:p>
        </p:txBody>
      </p:sp>
      <p:sp>
        <p:nvSpPr>
          <p:cNvPr id="4" name="Espaço Reservado para Data 3">
            <a:extLst>
              <a:ext uri="{FF2B5EF4-FFF2-40B4-BE49-F238E27FC236}">
                <a16:creationId xmlns:a16="http://schemas.microsoft.com/office/drawing/2014/main" id="{63DFD786-417D-495F-8C64-22EF01C3F4BA}"/>
              </a:ext>
            </a:extLst>
          </p:cNvPr>
          <p:cNvSpPr>
            <a:spLocks noGrp="1"/>
          </p:cNvSpPr>
          <p:nvPr>
            <p:ph type="dt" sz="half" idx="10"/>
          </p:nvPr>
        </p:nvSpPr>
        <p:spPr/>
        <p:txBody>
          <a:bodyPr/>
          <a:lstStyle/>
          <a:p>
            <a:pPr rtl="0"/>
            <a:fld id="{D6866A0C-EEE8-4DE1-9ECF-51EC9C0B8BE2}" type="datetime1">
              <a:rPr lang="pt-BR" smtClean="0"/>
              <a:t>18/05/2021</a:t>
            </a:fld>
            <a:endParaRPr lang="en-US" dirty="0"/>
          </a:p>
        </p:txBody>
      </p:sp>
    </p:spTree>
    <p:extLst>
      <p:ext uri="{BB962C8B-B14F-4D97-AF65-F5344CB8AC3E}">
        <p14:creationId xmlns:p14="http://schemas.microsoft.com/office/powerpoint/2010/main" val="2335971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CBD965-3B35-4647-9AC6-F61CD2E371E0}"/>
              </a:ext>
            </a:extLst>
          </p:cNvPr>
          <p:cNvSpPr>
            <a:spLocks noGrp="1"/>
          </p:cNvSpPr>
          <p:nvPr>
            <p:ph type="title"/>
          </p:nvPr>
        </p:nvSpPr>
        <p:spPr/>
        <p:txBody>
          <a:bodyPr/>
          <a:lstStyle/>
          <a:p>
            <a:r>
              <a:rPr lang="pt-BR" dirty="0"/>
              <a:t>Resumo das Etapas</a:t>
            </a:r>
          </a:p>
        </p:txBody>
      </p:sp>
      <p:graphicFrame>
        <p:nvGraphicFramePr>
          <p:cNvPr id="6" name="Espaço Reservado para Conteúdo 5">
            <a:extLst>
              <a:ext uri="{FF2B5EF4-FFF2-40B4-BE49-F238E27FC236}">
                <a16:creationId xmlns:a16="http://schemas.microsoft.com/office/drawing/2014/main" id="{3A9B3187-79ED-4765-8174-1FE8C6D9519B}"/>
              </a:ext>
            </a:extLst>
          </p:cNvPr>
          <p:cNvGraphicFramePr>
            <a:graphicFrameLocks noGrp="1"/>
          </p:cNvGraphicFramePr>
          <p:nvPr>
            <p:ph idx="1"/>
            <p:extLst>
              <p:ext uri="{D42A27DB-BD31-4B8C-83A1-F6EECF244321}">
                <p14:modId xmlns:p14="http://schemas.microsoft.com/office/powerpoint/2010/main" val="2508341612"/>
              </p:ext>
            </p:extLst>
          </p:nvPr>
        </p:nvGraphicFramePr>
        <p:xfrm>
          <a:off x="4900613" y="1179513"/>
          <a:ext cx="6651625" cy="4659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ço Reservado para Texto 3">
            <a:extLst>
              <a:ext uri="{FF2B5EF4-FFF2-40B4-BE49-F238E27FC236}">
                <a16:creationId xmlns:a16="http://schemas.microsoft.com/office/drawing/2014/main" id="{77459238-35FA-4878-A003-1FFE6923E654}"/>
              </a:ext>
            </a:extLst>
          </p:cNvPr>
          <p:cNvSpPr>
            <a:spLocks noGrp="1"/>
          </p:cNvSpPr>
          <p:nvPr>
            <p:ph type="body" sz="half" idx="2"/>
          </p:nvPr>
        </p:nvSpPr>
        <p:spPr/>
        <p:txBody>
          <a:bodyPr/>
          <a:lstStyle/>
          <a:p>
            <a:endParaRPr lang="pt-BR" sz="1600" b="1" dirty="0"/>
          </a:p>
          <a:p>
            <a:endParaRPr lang="pt-BR" b="1" dirty="0"/>
          </a:p>
          <a:p>
            <a:endParaRPr lang="pt-BR" sz="1600" b="1" dirty="0"/>
          </a:p>
          <a:p>
            <a:endParaRPr lang="pt-BR" b="1" dirty="0"/>
          </a:p>
        </p:txBody>
      </p:sp>
      <p:sp>
        <p:nvSpPr>
          <p:cNvPr id="5" name="Espaço Reservado para Data 4">
            <a:extLst>
              <a:ext uri="{FF2B5EF4-FFF2-40B4-BE49-F238E27FC236}">
                <a16:creationId xmlns:a16="http://schemas.microsoft.com/office/drawing/2014/main" id="{5BBD63E6-E7A5-4A9A-9510-D2373143A292}"/>
              </a:ext>
            </a:extLst>
          </p:cNvPr>
          <p:cNvSpPr>
            <a:spLocks noGrp="1"/>
          </p:cNvSpPr>
          <p:nvPr>
            <p:ph type="dt" sz="half" idx="10"/>
          </p:nvPr>
        </p:nvSpPr>
        <p:spPr/>
        <p:txBody>
          <a:bodyPr/>
          <a:lstStyle/>
          <a:p>
            <a:pPr rtl="0"/>
            <a:fld id="{F26C5998-667C-4083-8EAC-8B78C6E30EC5}" type="datetime1">
              <a:rPr lang="pt-BR" smtClean="0"/>
              <a:t>18/05/2021</a:t>
            </a:fld>
            <a:endParaRPr lang="en-US" dirty="0"/>
          </a:p>
        </p:txBody>
      </p:sp>
      <p:sp>
        <p:nvSpPr>
          <p:cNvPr id="7" name="CaixaDeTexto 6">
            <a:extLst>
              <a:ext uri="{FF2B5EF4-FFF2-40B4-BE49-F238E27FC236}">
                <a16:creationId xmlns:a16="http://schemas.microsoft.com/office/drawing/2014/main" id="{3AA37305-3527-4732-A811-1FE4CAE31A39}"/>
              </a:ext>
            </a:extLst>
          </p:cNvPr>
          <p:cNvSpPr txBox="1"/>
          <p:nvPr/>
        </p:nvSpPr>
        <p:spPr>
          <a:xfrm>
            <a:off x="4658825" y="5838046"/>
            <a:ext cx="5525410" cy="646331"/>
          </a:xfrm>
          <a:prstGeom prst="rect">
            <a:avLst/>
          </a:prstGeom>
          <a:noFill/>
        </p:spPr>
        <p:txBody>
          <a:bodyPr wrap="square">
            <a:spAutoFit/>
          </a:bodyPr>
          <a:lstStyle/>
          <a:p>
            <a:r>
              <a:rPr lang="pt-BR" sz="1800" b="1" dirty="0">
                <a:solidFill>
                  <a:srgbClr val="FF0000"/>
                </a:solidFill>
                <a:latin typeface="Arial Black" panose="020B0A04020102020204" pitchFamily="34" charset="0"/>
              </a:rPr>
              <a:t>Comissão de Processos Administrativos de Responsabilidade.</a:t>
            </a:r>
          </a:p>
        </p:txBody>
      </p:sp>
    </p:spTree>
    <p:extLst>
      <p:ext uri="{BB962C8B-B14F-4D97-AF65-F5344CB8AC3E}">
        <p14:creationId xmlns:p14="http://schemas.microsoft.com/office/powerpoint/2010/main" val="2539220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49B534-DA3E-4FEE-8B9D-159A660F1956}"/>
              </a:ext>
            </a:extLst>
          </p:cNvPr>
          <p:cNvSpPr>
            <a:spLocks noGrp="1"/>
          </p:cNvSpPr>
          <p:nvPr>
            <p:ph type="title"/>
          </p:nvPr>
        </p:nvSpPr>
        <p:spPr/>
        <p:txBody>
          <a:bodyPr/>
          <a:lstStyle/>
          <a:p>
            <a:r>
              <a:rPr lang="pt-BR" dirty="0"/>
              <a:t>processos Disponíveis</a:t>
            </a:r>
          </a:p>
        </p:txBody>
      </p:sp>
      <p:graphicFrame>
        <p:nvGraphicFramePr>
          <p:cNvPr id="6" name="Espaço Reservado para Conteúdo 5">
            <a:extLst>
              <a:ext uri="{FF2B5EF4-FFF2-40B4-BE49-F238E27FC236}">
                <a16:creationId xmlns:a16="http://schemas.microsoft.com/office/drawing/2014/main" id="{53613CF1-1C1E-490B-8563-7E4865C16061}"/>
              </a:ext>
            </a:extLst>
          </p:cNvPr>
          <p:cNvGraphicFramePr>
            <a:graphicFrameLocks noGrp="1"/>
          </p:cNvGraphicFramePr>
          <p:nvPr>
            <p:ph idx="1"/>
            <p:extLst>
              <p:ext uri="{D42A27DB-BD31-4B8C-83A1-F6EECF244321}">
                <p14:modId xmlns:p14="http://schemas.microsoft.com/office/powerpoint/2010/main" val="1256638948"/>
              </p:ext>
            </p:extLst>
          </p:nvPr>
        </p:nvGraphicFramePr>
        <p:xfrm>
          <a:off x="4404219" y="788565"/>
          <a:ext cx="7257693" cy="5511940"/>
        </p:xfrm>
        <a:graphic>
          <a:graphicData uri="http://schemas.openxmlformats.org/drawingml/2006/table">
            <a:tbl>
              <a:tblPr>
                <a:tableStyleId>{5DA37D80-6434-44D0-A028-1B22A696006F}</a:tableStyleId>
              </a:tblPr>
              <a:tblGrid>
                <a:gridCol w="5574668">
                  <a:extLst>
                    <a:ext uri="{9D8B030D-6E8A-4147-A177-3AD203B41FA5}">
                      <a16:colId xmlns:a16="http://schemas.microsoft.com/office/drawing/2014/main" val="214947494"/>
                    </a:ext>
                  </a:extLst>
                </a:gridCol>
                <a:gridCol w="1683025">
                  <a:extLst>
                    <a:ext uri="{9D8B030D-6E8A-4147-A177-3AD203B41FA5}">
                      <a16:colId xmlns:a16="http://schemas.microsoft.com/office/drawing/2014/main" val="3562782533"/>
                    </a:ext>
                  </a:extLst>
                </a:gridCol>
              </a:tblGrid>
              <a:tr h="836319">
                <a:tc>
                  <a:txBody>
                    <a:bodyPr/>
                    <a:lstStyle/>
                    <a:p>
                      <a:pPr algn="ctr" fontAlgn="ctr"/>
                      <a:r>
                        <a:rPr lang="pt-BR" sz="1600" b="1" u="none" strike="noStrike" dirty="0">
                          <a:solidFill>
                            <a:srgbClr val="000000"/>
                          </a:solidFill>
                          <a:effectLst/>
                        </a:rPr>
                        <a:t>OBJETO</a:t>
                      </a:r>
                      <a:endParaRPr lang="pt-BR" sz="16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pt-BR" sz="1600" b="1" u="none" strike="noStrike" dirty="0">
                          <a:solidFill>
                            <a:srgbClr val="000000"/>
                          </a:solidFill>
                          <a:effectLst/>
                        </a:rPr>
                        <a:t>DATA FINAL VIGÊNCIA</a:t>
                      </a:r>
                      <a:endParaRPr lang="pt-BR" sz="16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46782948"/>
                  </a:ext>
                </a:extLst>
              </a:tr>
              <a:tr h="418159">
                <a:tc>
                  <a:txBody>
                    <a:bodyPr/>
                    <a:lstStyle/>
                    <a:p>
                      <a:pPr algn="l" fontAlgn="ctr"/>
                      <a:r>
                        <a:rPr lang="pt-BR" sz="1600" b="0" u="none" strike="noStrike" dirty="0">
                          <a:solidFill>
                            <a:srgbClr val="000000"/>
                          </a:solidFill>
                          <a:effectLst/>
                        </a:rPr>
                        <a:t>INSUMOS PARA AFERIÇÃO DE GLICEMIA</a:t>
                      </a:r>
                      <a:endParaRPr lang="pt-BR"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pt-BR" sz="1600" b="0" u="none" strike="noStrike" dirty="0">
                          <a:solidFill>
                            <a:srgbClr val="000000"/>
                          </a:solidFill>
                          <a:effectLst/>
                        </a:rPr>
                        <a:t>14/05/2021</a:t>
                      </a:r>
                      <a:endParaRPr lang="pt-BR"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067555796"/>
                  </a:ext>
                </a:extLst>
              </a:tr>
              <a:tr h="418159">
                <a:tc>
                  <a:txBody>
                    <a:bodyPr/>
                    <a:lstStyle/>
                    <a:p>
                      <a:pPr algn="l" fontAlgn="ctr"/>
                      <a:r>
                        <a:rPr lang="pt-BR" sz="1600" b="0" u="none" strike="noStrike" dirty="0">
                          <a:solidFill>
                            <a:srgbClr val="000000"/>
                          </a:solidFill>
                          <a:effectLst/>
                        </a:rPr>
                        <a:t>MEDICAMENTOS</a:t>
                      </a:r>
                      <a:endParaRPr lang="pt-BR"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pt-BR" sz="1600" b="0" u="none" strike="noStrike" dirty="0">
                          <a:solidFill>
                            <a:srgbClr val="000000"/>
                          </a:solidFill>
                          <a:effectLst/>
                        </a:rPr>
                        <a:t>01/06/2021</a:t>
                      </a:r>
                      <a:endParaRPr lang="pt-BR"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604351818"/>
                  </a:ext>
                </a:extLst>
              </a:tr>
              <a:tr h="418159">
                <a:tc>
                  <a:txBody>
                    <a:bodyPr/>
                    <a:lstStyle/>
                    <a:p>
                      <a:pPr algn="l" fontAlgn="ctr"/>
                      <a:r>
                        <a:rPr lang="pt-BR" sz="1600" b="0" u="none" strike="noStrike" dirty="0">
                          <a:solidFill>
                            <a:srgbClr val="000000"/>
                          </a:solidFill>
                          <a:effectLst/>
                        </a:rPr>
                        <a:t>FRALDAS GERIÁTRICAS DESCARTÁVEIS</a:t>
                      </a:r>
                      <a:endParaRPr lang="pt-BR"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pt-BR" sz="1600" b="0" u="none" strike="noStrike" dirty="0">
                          <a:solidFill>
                            <a:srgbClr val="000000"/>
                          </a:solidFill>
                          <a:effectLst/>
                        </a:rPr>
                        <a:t>20/01/2022</a:t>
                      </a:r>
                      <a:endParaRPr lang="pt-BR"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988637713"/>
                  </a:ext>
                </a:extLst>
              </a:tr>
              <a:tr h="418159">
                <a:tc>
                  <a:txBody>
                    <a:bodyPr/>
                    <a:lstStyle/>
                    <a:p>
                      <a:pPr algn="l" fontAlgn="ctr"/>
                      <a:r>
                        <a:rPr lang="pt-BR" sz="1600" b="0" u="none" strike="noStrike" dirty="0">
                          <a:solidFill>
                            <a:srgbClr val="000000"/>
                          </a:solidFill>
                          <a:effectLst/>
                        </a:rPr>
                        <a:t>MATERIAL MÉDICO AMBULATORIAL</a:t>
                      </a:r>
                      <a:endParaRPr lang="pt-BR"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pt-BR" sz="1600" b="0" u="none" strike="noStrike" dirty="0">
                          <a:solidFill>
                            <a:srgbClr val="000000"/>
                          </a:solidFill>
                          <a:effectLst/>
                        </a:rPr>
                        <a:t>14/01/2022</a:t>
                      </a:r>
                      <a:endParaRPr lang="pt-BR"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585901336"/>
                  </a:ext>
                </a:extLst>
              </a:tr>
              <a:tr h="418159">
                <a:tc>
                  <a:txBody>
                    <a:bodyPr/>
                    <a:lstStyle/>
                    <a:p>
                      <a:pPr algn="l" fontAlgn="ctr"/>
                      <a:r>
                        <a:rPr lang="pt-BR" sz="1600" b="0" u="none" strike="noStrike" dirty="0">
                          <a:solidFill>
                            <a:srgbClr val="000000"/>
                          </a:solidFill>
                          <a:effectLst/>
                        </a:rPr>
                        <a:t>SERINGAS E AGULHAS</a:t>
                      </a:r>
                      <a:endParaRPr lang="pt-BR"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pt-BR" sz="1600" b="0" u="none" strike="noStrike" dirty="0">
                          <a:solidFill>
                            <a:srgbClr val="000000"/>
                          </a:solidFill>
                          <a:effectLst/>
                        </a:rPr>
                        <a:t>31/03/2022</a:t>
                      </a:r>
                      <a:endParaRPr lang="pt-BR"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866453425"/>
                  </a:ext>
                </a:extLst>
              </a:tr>
              <a:tr h="418159">
                <a:tc>
                  <a:txBody>
                    <a:bodyPr/>
                    <a:lstStyle/>
                    <a:p>
                      <a:pPr algn="l" fontAlgn="ctr"/>
                      <a:r>
                        <a:rPr lang="pt-BR" sz="1600" b="0" u="none" strike="noStrike" dirty="0">
                          <a:solidFill>
                            <a:srgbClr val="000000"/>
                          </a:solidFill>
                          <a:effectLst/>
                        </a:rPr>
                        <a:t>SUPLEMENTOS ALIMENTARES ESPECIAIS</a:t>
                      </a:r>
                      <a:endParaRPr lang="pt-BR"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pt-BR" sz="1600" b="0" u="none" strike="noStrike" dirty="0">
                          <a:solidFill>
                            <a:srgbClr val="000000"/>
                          </a:solidFill>
                          <a:effectLst/>
                        </a:rPr>
                        <a:t>21/04/2022</a:t>
                      </a:r>
                      <a:endParaRPr lang="pt-BR"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364816081"/>
                  </a:ext>
                </a:extLst>
              </a:tr>
              <a:tr h="418159">
                <a:tc>
                  <a:txBody>
                    <a:bodyPr/>
                    <a:lstStyle/>
                    <a:p>
                      <a:pPr algn="l" fontAlgn="ctr"/>
                      <a:r>
                        <a:rPr lang="pt-BR" sz="1600" b="0" u="none" strike="noStrike" dirty="0">
                          <a:solidFill>
                            <a:srgbClr val="000000"/>
                          </a:solidFill>
                          <a:effectLst/>
                        </a:rPr>
                        <a:t>EQUIPAMENTOS DE PROTEÇÃO INDIVIDUAL</a:t>
                      </a:r>
                      <a:endParaRPr lang="pt-BR"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pt-BR" sz="1600" b="0" u="none" strike="noStrike" dirty="0">
                          <a:solidFill>
                            <a:srgbClr val="000000"/>
                          </a:solidFill>
                          <a:effectLst/>
                        </a:rPr>
                        <a:t>14/05/2022</a:t>
                      </a:r>
                      <a:endParaRPr lang="pt-BR"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377280087"/>
                  </a:ext>
                </a:extLst>
              </a:tr>
              <a:tr h="418159">
                <a:tc>
                  <a:txBody>
                    <a:bodyPr/>
                    <a:lstStyle/>
                    <a:p>
                      <a:pPr algn="l" fontAlgn="ctr"/>
                      <a:r>
                        <a:rPr lang="pt-BR" sz="1600" b="0" u="none" strike="noStrike" dirty="0">
                          <a:solidFill>
                            <a:srgbClr val="000000"/>
                          </a:solidFill>
                          <a:effectLst/>
                        </a:rPr>
                        <a:t>MEDICAMENTOS</a:t>
                      </a:r>
                      <a:endParaRPr lang="pt-BR"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pt-BR" sz="1600" b="0" u="none" strike="noStrike" dirty="0">
                          <a:solidFill>
                            <a:srgbClr val="000000"/>
                          </a:solidFill>
                          <a:effectLst/>
                        </a:rPr>
                        <a:t>10/11/2021</a:t>
                      </a:r>
                      <a:endParaRPr lang="pt-BR"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697283858"/>
                  </a:ext>
                </a:extLst>
              </a:tr>
              <a:tr h="418159">
                <a:tc>
                  <a:txBody>
                    <a:bodyPr/>
                    <a:lstStyle/>
                    <a:p>
                      <a:pPr algn="l" fontAlgn="ctr"/>
                      <a:r>
                        <a:rPr lang="pt-BR" sz="1600" b="0" u="none" strike="noStrike" dirty="0">
                          <a:solidFill>
                            <a:srgbClr val="000000"/>
                          </a:solidFill>
                          <a:effectLst/>
                        </a:rPr>
                        <a:t>CÂMARAS PARA CONSERVAÇÃO DE VACINAS - TIPO REFRIGERADOR VERTICAL</a:t>
                      </a:r>
                      <a:endParaRPr lang="pt-BR"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pt-BR" sz="1600" b="0" u="none" strike="noStrike" dirty="0">
                          <a:solidFill>
                            <a:srgbClr val="000000"/>
                          </a:solidFill>
                          <a:effectLst/>
                        </a:rPr>
                        <a:t>11/05/2022</a:t>
                      </a:r>
                      <a:endParaRPr lang="pt-BR"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22561204"/>
                  </a:ext>
                </a:extLst>
              </a:tr>
              <a:tr h="836319">
                <a:tc>
                  <a:txBody>
                    <a:bodyPr/>
                    <a:lstStyle/>
                    <a:p>
                      <a:pPr algn="l" fontAlgn="ctr"/>
                      <a:r>
                        <a:rPr lang="pt-BR" sz="1600" b="0" u="none" strike="noStrike" dirty="0">
                          <a:solidFill>
                            <a:srgbClr val="000000"/>
                          </a:solidFill>
                          <a:effectLst/>
                        </a:rPr>
                        <a:t>TESTE RÁPIDO, POR ENSAIO IMUNOCROMATOGRÁFICO, PARA DETECÇÃO QUALITATIVA ESPECÍFICA DE ANTÍGENOS DE SARS-COV-2</a:t>
                      </a:r>
                      <a:endParaRPr lang="pt-BR"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pt-BR" sz="1600" b="0" u="none" strike="noStrike" dirty="0">
                          <a:solidFill>
                            <a:srgbClr val="000000"/>
                          </a:solidFill>
                          <a:effectLst/>
                        </a:rPr>
                        <a:t>27/04/2022</a:t>
                      </a:r>
                      <a:endParaRPr lang="pt-BR"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793130578"/>
                  </a:ext>
                </a:extLst>
              </a:tr>
            </a:tbl>
          </a:graphicData>
        </a:graphic>
      </p:graphicFrame>
      <p:sp>
        <p:nvSpPr>
          <p:cNvPr id="4" name="Espaço Reservado para Texto 3">
            <a:extLst>
              <a:ext uri="{FF2B5EF4-FFF2-40B4-BE49-F238E27FC236}">
                <a16:creationId xmlns:a16="http://schemas.microsoft.com/office/drawing/2014/main" id="{0DB348F1-312C-4554-8F57-8012A14396B6}"/>
              </a:ext>
            </a:extLst>
          </p:cNvPr>
          <p:cNvSpPr>
            <a:spLocks noGrp="1"/>
          </p:cNvSpPr>
          <p:nvPr>
            <p:ph type="body" sz="half" idx="2"/>
          </p:nvPr>
        </p:nvSpPr>
        <p:spPr/>
        <p:txBody>
          <a:bodyPr/>
          <a:lstStyle/>
          <a:p>
            <a:endParaRPr lang="pt-BR" dirty="0"/>
          </a:p>
        </p:txBody>
      </p:sp>
      <p:sp>
        <p:nvSpPr>
          <p:cNvPr id="5" name="Espaço Reservado para Data 4">
            <a:extLst>
              <a:ext uri="{FF2B5EF4-FFF2-40B4-BE49-F238E27FC236}">
                <a16:creationId xmlns:a16="http://schemas.microsoft.com/office/drawing/2014/main" id="{A2CC300F-A11C-422E-8A94-666B1654C6F4}"/>
              </a:ext>
            </a:extLst>
          </p:cNvPr>
          <p:cNvSpPr>
            <a:spLocks noGrp="1"/>
          </p:cNvSpPr>
          <p:nvPr>
            <p:ph type="dt" sz="half" idx="10"/>
          </p:nvPr>
        </p:nvSpPr>
        <p:spPr/>
        <p:txBody>
          <a:bodyPr/>
          <a:lstStyle/>
          <a:p>
            <a:pPr rtl="0"/>
            <a:fld id="{F26C5998-667C-4083-8EAC-8B78C6E30EC5}" type="datetime1">
              <a:rPr lang="pt-BR" smtClean="0"/>
              <a:t>18/05/2021</a:t>
            </a:fld>
            <a:endParaRPr lang="en-US" dirty="0"/>
          </a:p>
        </p:txBody>
      </p:sp>
    </p:spTree>
    <p:extLst>
      <p:ext uri="{BB962C8B-B14F-4D97-AF65-F5344CB8AC3E}">
        <p14:creationId xmlns:p14="http://schemas.microsoft.com/office/powerpoint/2010/main" val="4132953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E9FA1-25A3-462E-9824-75992702635C}"/>
              </a:ext>
            </a:extLst>
          </p:cNvPr>
          <p:cNvSpPr>
            <a:spLocks noGrp="1"/>
          </p:cNvSpPr>
          <p:nvPr>
            <p:ph type="title"/>
          </p:nvPr>
        </p:nvSpPr>
        <p:spPr/>
        <p:txBody>
          <a:bodyPr/>
          <a:lstStyle/>
          <a:p>
            <a:r>
              <a:rPr lang="pt-BR" dirty="0"/>
              <a:t>Planejamento de novos itens</a:t>
            </a:r>
          </a:p>
        </p:txBody>
      </p:sp>
      <p:sp>
        <p:nvSpPr>
          <p:cNvPr id="4" name="Espaço Reservado para Texto 3">
            <a:extLst>
              <a:ext uri="{FF2B5EF4-FFF2-40B4-BE49-F238E27FC236}">
                <a16:creationId xmlns:a16="http://schemas.microsoft.com/office/drawing/2014/main" id="{45381259-226F-467B-B00C-BB1FDD878CB4}"/>
              </a:ext>
            </a:extLst>
          </p:cNvPr>
          <p:cNvSpPr>
            <a:spLocks noGrp="1"/>
          </p:cNvSpPr>
          <p:nvPr>
            <p:ph type="body" sz="half" idx="2"/>
          </p:nvPr>
        </p:nvSpPr>
        <p:spPr/>
        <p:txBody>
          <a:bodyPr/>
          <a:lstStyle/>
          <a:p>
            <a:endParaRPr lang="pt-BR" dirty="0"/>
          </a:p>
        </p:txBody>
      </p:sp>
      <p:sp>
        <p:nvSpPr>
          <p:cNvPr id="5" name="Espaço Reservado para Data 4">
            <a:extLst>
              <a:ext uri="{FF2B5EF4-FFF2-40B4-BE49-F238E27FC236}">
                <a16:creationId xmlns:a16="http://schemas.microsoft.com/office/drawing/2014/main" id="{1A9C86C0-77E9-4DA4-89F2-FFBA53885A0B}"/>
              </a:ext>
            </a:extLst>
          </p:cNvPr>
          <p:cNvSpPr>
            <a:spLocks noGrp="1"/>
          </p:cNvSpPr>
          <p:nvPr>
            <p:ph type="dt" sz="half" idx="10"/>
          </p:nvPr>
        </p:nvSpPr>
        <p:spPr/>
        <p:txBody>
          <a:bodyPr/>
          <a:lstStyle/>
          <a:p>
            <a:pPr rtl="0"/>
            <a:fld id="{F26C5998-667C-4083-8EAC-8B78C6E30EC5}" type="datetime1">
              <a:rPr lang="pt-BR" smtClean="0"/>
              <a:t>18/05/2021</a:t>
            </a:fld>
            <a:endParaRPr lang="en-US" dirty="0"/>
          </a:p>
        </p:txBody>
      </p:sp>
      <p:graphicFrame>
        <p:nvGraphicFramePr>
          <p:cNvPr id="10" name="Espaço Reservado para Conteúdo 9">
            <a:extLst>
              <a:ext uri="{FF2B5EF4-FFF2-40B4-BE49-F238E27FC236}">
                <a16:creationId xmlns:a16="http://schemas.microsoft.com/office/drawing/2014/main" id="{5DCA23C2-588A-40CA-A690-F165CCE2AA8A}"/>
              </a:ext>
            </a:extLst>
          </p:cNvPr>
          <p:cNvGraphicFramePr>
            <a:graphicFrameLocks noGrp="1"/>
          </p:cNvGraphicFramePr>
          <p:nvPr>
            <p:ph idx="1"/>
            <p:extLst>
              <p:ext uri="{D42A27DB-BD31-4B8C-83A1-F6EECF244321}">
                <p14:modId xmlns:p14="http://schemas.microsoft.com/office/powerpoint/2010/main" val="320526208"/>
              </p:ext>
            </p:extLst>
          </p:nvPr>
        </p:nvGraphicFramePr>
        <p:xfrm>
          <a:off x="4303553" y="704676"/>
          <a:ext cx="7331856" cy="4631284"/>
        </p:xfrm>
        <a:graphic>
          <a:graphicData uri="http://schemas.openxmlformats.org/drawingml/2006/table">
            <a:tbl>
              <a:tblPr>
                <a:tableStyleId>{5DA37D80-6434-44D0-A028-1B22A696006F}</a:tableStyleId>
              </a:tblPr>
              <a:tblGrid>
                <a:gridCol w="5344030">
                  <a:extLst>
                    <a:ext uri="{9D8B030D-6E8A-4147-A177-3AD203B41FA5}">
                      <a16:colId xmlns:a16="http://schemas.microsoft.com/office/drawing/2014/main" val="1609226139"/>
                    </a:ext>
                  </a:extLst>
                </a:gridCol>
                <a:gridCol w="1987826">
                  <a:extLst>
                    <a:ext uri="{9D8B030D-6E8A-4147-A177-3AD203B41FA5}">
                      <a16:colId xmlns:a16="http://schemas.microsoft.com/office/drawing/2014/main" val="490044975"/>
                    </a:ext>
                  </a:extLst>
                </a:gridCol>
              </a:tblGrid>
              <a:tr h="712505">
                <a:tc>
                  <a:txBody>
                    <a:bodyPr/>
                    <a:lstStyle/>
                    <a:p>
                      <a:pPr algn="ctr" fontAlgn="ctr"/>
                      <a:r>
                        <a:rPr lang="pt-BR" sz="1600" b="1" u="none" strike="noStrike" dirty="0">
                          <a:solidFill>
                            <a:srgbClr val="000000"/>
                          </a:solidFill>
                          <a:effectLst/>
                        </a:rPr>
                        <a:t>OBJETO</a:t>
                      </a:r>
                      <a:endParaRPr lang="pt-BR" sz="1600" b="1" i="0" u="none" strike="noStrike" dirty="0">
                        <a:solidFill>
                          <a:srgbClr val="000000"/>
                        </a:solidFill>
                        <a:effectLst/>
                        <a:latin typeface="Calibri" panose="020F0502020204030204" pitchFamily="34" charset="0"/>
                      </a:endParaRPr>
                    </a:p>
                  </a:txBody>
                  <a:tcPr marL="4792" marR="4792" marT="4792" marB="0" anchor="ctr"/>
                </a:tc>
                <a:tc>
                  <a:txBody>
                    <a:bodyPr/>
                    <a:lstStyle/>
                    <a:p>
                      <a:pPr algn="ctr" fontAlgn="ctr"/>
                      <a:r>
                        <a:rPr lang="pt-BR" sz="1600" b="1" u="none" strike="noStrike" dirty="0">
                          <a:solidFill>
                            <a:srgbClr val="000000"/>
                          </a:solidFill>
                          <a:effectLst/>
                        </a:rPr>
                        <a:t>SITUAÇÃO</a:t>
                      </a:r>
                      <a:endParaRPr lang="pt-BR" sz="1600" b="1" i="0" u="none" strike="noStrike" dirty="0">
                        <a:solidFill>
                          <a:srgbClr val="000000"/>
                        </a:solidFill>
                        <a:effectLst/>
                        <a:latin typeface="Calibri" panose="020F0502020204030204" pitchFamily="34" charset="0"/>
                      </a:endParaRPr>
                    </a:p>
                  </a:txBody>
                  <a:tcPr marL="4792" marR="4792" marT="4792" marB="0" anchor="ctr"/>
                </a:tc>
                <a:extLst>
                  <a:ext uri="{0D108BD9-81ED-4DB2-BD59-A6C34878D82A}">
                    <a16:rowId xmlns:a16="http://schemas.microsoft.com/office/drawing/2014/main" val="3082738745"/>
                  </a:ext>
                </a:extLst>
              </a:tr>
              <a:tr h="356253">
                <a:tc>
                  <a:txBody>
                    <a:bodyPr/>
                    <a:lstStyle/>
                    <a:p>
                      <a:pPr algn="ctr" fontAlgn="ctr"/>
                      <a:r>
                        <a:rPr lang="pt-BR" sz="1600" b="0" u="none" strike="noStrike">
                          <a:solidFill>
                            <a:srgbClr val="000000"/>
                          </a:solidFill>
                          <a:effectLst/>
                        </a:rPr>
                        <a:t>Testes Rápidos - Gravidez e Uruanálise</a:t>
                      </a:r>
                      <a:endParaRPr lang="pt-BR" sz="1600" b="0" i="0" u="none" strike="noStrike">
                        <a:solidFill>
                          <a:srgbClr val="000000"/>
                        </a:solidFill>
                        <a:effectLst/>
                        <a:latin typeface="Calibri" panose="020F0502020204030204" pitchFamily="34" charset="0"/>
                      </a:endParaRPr>
                    </a:p>
                  </a:txBody>
                  <a:tcPr marL="4792" marR="4792" marT="4792" marB="0" anchor="ctr"/>
                </a:tc>
                <a:tc>
                  <a:txBody>
                    <a:bodyPr/>
                    <a:lstStyle/>
                    <a:p>
                      <a:pPr algn="ctr" fontAlgn="ctr"/>
                      <a:r>
                        <a:rPr lang="pt-BR" sz="1600" b="0" u="none" strike="noStrike">
                          <a:solidFill>
                            <a:srgbClr val="000000"/>
                          </a:solidFill>
                          <a:effectLst/>
                        </a:rPr>
                        <a:t>Em análise amostras</a:t>
                      </a:r>
                      <a:endParaRPr lang="pt-BR" sz="1600" b="0" i="0" u="none" strike="noStrike">
                        <a:solidFill>
                          <a:srgbClr val="000000"/>
                        </a:solidFill>
                        <a:effectLst/>
                        <a:latin typeface="Calibri" panose="020F0502020204030204" pitchFamily="34" charset="0"/>
                      </a:endParaRPr>
                    </a:p>
                  </a:txBody>
                  <a:tcPr marL="4792" marR="4792" marT="4792" marB="0" anchor="ctr"/>
                </a:tc>
                <a:extLst>
                  <a:ext uri="{0D108BD9-81ED-4DB2-BD59-A6C34878D82A}">
                    <a16:rowId xmlns:a16="http://schemas.microsoft.com/office/drawing/2014/main" val="3899493415"/>
                  </a:ext>
                </a:extLst>
              </a:tr>
              <a:tr h="356253">
                <a:tc>
                  <a:txBody>
                    <a:bodyPr/>
                    <a:lstStyle/>
                    <a:p>
                      <a:pPr algn="ctr" fontAlgn="ctr"/>
                      <a:r>
                        <a:rPr lang="pt-BR" sz="1600" b="0" u="none" strike="noStrike" dirty="0">
                          <a:solidFill>
                            <a:srgbClr val="000000"/>
                          </a:solidFill>
                          <a:effectLst/>
                        </a:rPr>
                        <a:t>Insumos aferição de glicemia</a:t>
                      </a:r>
                      <a:endParaRPr lang="pt-BR" sz="1600" b="0" i="0" u="none" strike="noStrike" dirty="0">
                        <a:solidFill>
                          <a:srgbClr val="000000"/>
                        </a:solidFill>
                        <a:effectLst/>
                        <a:latin typeface="Calibri" panose="020F0502020204030204" pitchFamily="34" charset="0"/>
                      </a:endParaRPr>
                    </a:p>
                  </a:txBody>
                  <a:tcPr marL="4792" marR="4792" marT="4792" marB="0" anchor="ctr"/>
                </a:tc>
                <a:tc>
                  <a:txBody>
                    <a:bodyPr/>
                    <a:lstStyle/>
                    <a:p>
                      <a:pPr algn="ctr" fontAlgn="ctr"/>
                      <a:r>
                        <a:rPr lang="pt-BR" sz="1600" b="0" u="none" strike="noStrike" dirty="0">
                          <a:solidFill>
                            <a:srgbClr val="000000"/>
                          </a:solidFill>
                          <a:effectLst/>
                        </a:rPr>
                        <a:t>Em análise amostras</a:t>
                      </a:r>
                      <a:endParaRPr lang="pt-BR" sz="1600" b="0" i="0" u="none" strike="noStrike" dirty="0">
                        <a:solidFill>
                          <a:srgbClr val="000000"/>
                        </a:solidFill>
                        <a:effectLst/>
                        <a:latin typeface="Calibri" panose="020F0502020204030204" pitchFamily="34" charset="0"/>
                      </a:endParaRPr>
                    </a:p>
                  </a:txBody>
                  <a:tcPr marL="4792" marR="4792" marT="4792" marB="0" anchor="ctr"/>
                </a:tc>
                <a:extLst>
                  <a:ext uri="{0D108BD9-81ED-4DB2-BD59-A6C34878D82A}">
                    <a16:rowId xmlns:a16="http://schemas.microsoft.com/office/drawing/2014/main" val="1520012159"/>
                  </a:ext>
                </a:extLst>
              </a:tr>
              <a:tr h="356253">
                <a:tc>
                  <a:txBody>
                    <a:bodyPr/>
                    <a:lstStyle/>
                    <a:p>
                      <a:pPr algn="ctr" fontAlgn="ctr"/>
                      <a:r>
                        <a:rPr lang="pt-BR" sz="1600" b="0" u="none" strike="noStrike" dirty="0">
                          <a:solidFill>
                            <a:srgbClr val="000000"/>
                          </a:solidFill>
                          <a:effectLst/>
                        </a:rPr>
                        <a:t>Materiais médico ambulatorial - Ataduras, entre outros</a:t>
                      </a:r>
                      <a:endParaRPr lang="pt-BR" sz="1600" b="0" i="0" u="none" strike="noStrike" dirty="0">
                        <a:solidFill>
                          <a:srgbClr val="000000"/>
                        </a:solidFill>
                        <a:effectLst/>
                        <a:latin typeface="Calibri" panose="020F0502020204030204" pitchFamily="34" charset="0"/>
                      </a:endParaRPr>
                    </a:p>
                  </a:txBody>
                  <a:tcPr marL="4792" marR="4792" marT="4792" marB="0" anchor="ctr"/>
                </a:tc>
                <a:tc>
                  <a:txBody>
                    <a:bodyPr/>
                    <a:lstStyle/>
                    <a:p>
                      <a:pPr algn="ctr" fontAlgn="ctr"/>
                      <a:r>
                        <a:rPr lang="pt-BR" sz="1600" b="0" u="none" strike="noStrike" dirty="0">
                          <a:solidFill>
                            <a:srgbClr val="000000"/>
                          </a:solidFill>
                          <a:effectLst/>
                        </a:rPr>
                        <a:t>Em análise amostras</a:t>
                      </a:r>
                      <a:endParaRPr lang="pt-BR" sz="1600" b="0" i="0" u="none" strike="noStrike" dirty="0">
                        <a:solidFill>
                          <a:srgbClr val="000000"/>
                        </a:solidFill>
                        <a:effectLst/>
                        <a:latin typeface="Calibri" panose="020F0502020204030204" pitchFamily="34" charset="0"/>
                      </a:endParaRPr>
                    </a:p>
                  </a:txBody>
                  <a:tcPr marL="4792" marR="4792" marT="4792" marB="0" anchor="ctr"/>
                </a:tc>
                <a:extLst>
                  <a:ext uri="{0D108BD9-81ED-4DB2-BD59-A6C34878D82A}">
                    <a16:rowId xmlns:a16="http://schemas.microsoft.com/office/drawing/2014/main" val="2500817685"/>
                  </a:ext>
                </a:extLst>
              </a:tr>
              <a:tr h="712505">
                <a:tc>
                  <a:txBody>
                    <a:bodyPr/>
                    <a:lstStyle/>
                    <a:p>
                      <a:pPr algn="ctr" fontAlgn="ctr"/>
                      <a:r>
                        <a:rPr lang="pt-BR" sz="1600" b="0" u="none" strike="noStrike" dirty="0">
                          <a:solidFill>
                            <a:srgbClr val="000000"/>
                          </a:solidFill>
                          <a:effectLst/>
                        </a:rPr>
                        <a:t>Equipamentos Odontológicos </a:t>
                      </a:r>
                      <a:endParaRPr lang="pt-BR" sz="1600" b="0" i="0" u="none" strike="noStrike" dirty="0">
                        <a:solidFill>
                          <a:srgbClr val="000000"/>
                        </a:solidFill>
                        <a:effectLst/>
                        <a:latin typeface="Calibri" panose="020F0502020204030204" pitchFamily="34" charset="0"/>
                      </a:endParaRPr>
                    </a:p>
                  </a:txBody>
                  <a:tcPr marL="4792" marR="4792" marT="4792" marB="0" anchor="ctr"/>
                </a:tc>
                <a:tc>
                  <a:txBody>
                    <a:bodyPr/>
                    <a:lstStyle/>
                    <a:p>
                      <a:pPr algn="ctr" fontAlgn="ctr"/>
                      <a:r>
                        <a:rPr lang="pt-BR" sz="1600" b="0" u="none" strike="noStrike" dirty="0">
                          <a:solidFill>
                            <a:srgbClr val="000000"/>
                          </a:solidFill>
                          <a:effectLst/>
                        </a:rPr>
                        <a:t>Aguardando abertura de IRP</a:t>
                      </a:r>
                      <a:endParaRPr lang="pt-BR" sz="1600" b="0" i="0" u="none" strike="noStrike" dirty="0">
                        <a:solidFill>
                          <a:srgbClr val="000000"/>
                        </a:solidFill>
                        <a:effectLst/>
                        <a:latin typeface="Calibri" panose="020F0502020204030204" pitchFamily="34" charset="0"/>
                      </a:endParaRPr>
                    </a:p>
                  </a:txBody>
                  <a:tcPr marL="4792" marR="4792" marT="4792" marB="0" anchor="ctr"/>
                </a:tc>
                <a:extLst>
                  <a:ext uri="{0D108BD9-81ED-4DB2-BD59-A6C34878D82A}">
                    <a16:rowId xmlns:a16="http://schemas.microsoft.com/office/drawing/2014/main" val="1256821970"/>
                  </a:ext>
                </a:extLst>
              </a:tr>
              <a:tr h="712505">
                <a:tc>
                  <a:txBody>
                    <a:bodyPr/>
                    <a:lstStyle/>
                    <a:p>
                      <a:pPr algn="ctr" fontAlgn="ctr"/>
                      <a:r>
                        <a:rPr lang="pt-BR" sz="1600" b="0" u="none" strike="noStrike" dirty="0">
                          <a:solidFill>
                            <a:srgbClr val="000000"/>
                          </a:solidFill>
                          <a:effectLst/>
                        </a:rPr>
                        <a:t>Itens de consumo Odontológicos </a:t>
                      </a:r>
                      <a:endParaRPr lang="pt-BR" sz="1600" b="0" i="0" u="none" strike="noStrike" dirty="0">
                        <a:solidFill>
                          <a:srgbClr val="000000"/>
                        </a:solidFill>
                        <a:effectLst/>
                        <a:latin typeface="Calibri" panose="020F0502020204030204" pitchFamily="34" charset="0"/>
                      </a:endParaRPr>
                    </a:p>
                  </a:txBody>
                  <a:tcPr marL="4792" marR="4792" marT="4792"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pt-BR" sz="1600" b="0" i="0" u="none" strike="noStrike" kern="1200" cap="none" spc="0" normalizeH="0" baseline="0" noProof="0">
                          <a:ln>
                            <a:noFill/>
                          </a:ln>
                          <a:solidFill>
                            <a:srgbClr val="000000"/>
                          </a:solidFill>
                          <a:effectLst/>
                          <a:uLnTx/>
                          <a:uFillTx/>
                          <a:latin typeface="Franklin Gothic Book" panose="020B0502020104020203"/>
                          <a:ea typeface="+mn-ea"/>
                          <a:cs typeface="+mn-cs"/>
                        </a:rPr>
                        <a:t>Aguardando abertura de IRP</a:t>
                      </a:r>
                      <a:endParaRPr kumimoji="0" lang="pt-BR"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92" marR="4792" marT="4792" marB="0" anchor="ctr"/>
                </a:tc>
                <a:extLst>
                  <a:ext uri="{0D108BD9-81ED-4DB2-BD59-A6C34878D82A}">
                    <a16:rowId xmlns:a16="http://schemas.microsoft.com/office/drawing/2014/main" val="1425136156"/>
                  </a:ext>
                </a:extLst>
              </a:tr>
              <a:tr h="712505">
                <a:tc>
                  <a:txBody>
                    <a:bodyPr/>
                    <a:lstStyle/>
                    <a:p>
                      <a:pPr algn="ctr" fontAlgn="ctr"/>
                      <a:r>
                        <a:rPr lang="pt-BR" sz="1600" b="0" u="none" strike="noStrike" dirty="0">
                          <a:solidFill>
                            <a:srgbClr val="000000"/>
                          </a:solidFill>
                          <a:effectLst/>
                        </a:rPr>
                        <a:t>Equipamentos de Informática</a:t>
                      </a:r>
                      <a:endParaRPr lang="pt-BR" sz="1600" b="0" i="0" u="none" strike="noStrike" dirty="0">
                        <a:solidFill>
                          <a:srgbClr val="000000"/>
                        </a:solidFill>
                        <a:effectLst/>
                        <a:latin typeface="Calibri" panose="020F0502020204030204" pitchFamily="34" charset="0"/>
                      </a:endParaRPr>
                    </a:p>
                  </a:txBody>
                  <a:tcPr marL="4792" marR="4792" marT="4792"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pt-BR" sz="1600" b="0" i="0" u="none" strike="noStrike" kern="1200" cap="none" spc="0" normalizeH="0" baseline="0" noProof="0" dirty="0">
                          <a:ln>
                            <a:noFill/>
                          </a:ln>
                          <a:solidFill>
                            <a:srgbClr val="000000"/>
                          </a:solidFill>
                          <a:effectLst/>
                          <a:uLnTx/>
                          <a:uFillTx/>
                          <a:latin typeface="Franklin Gothic Book" panose="020B0502020104020203"/>
                          <a:ea typeface="+mn-ea"/>
                          <a:cs typeface="+mn-cs"/>
                        </a:rPr>
                        <a:t>Aguardando abertura de IRP</a:t>
                      </a:r>
                      <a:endParaRPr kumimoji="0" lang="pt-BR"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92" marR="4792" marT="4792" marB="0" anchor="ctr"/>
                </a:tc>
                <a:extLst>
                  <a:ext uri="{0D108BD9-81ED-4DB2-BD59-A6C34878D82A}">
                    <a16:rowId xmlns:a16="http://schemas.microsoft.com/office/drawing/2014/main" val="3869044662"/>
                  </a:ext>
                </a:extLst>
              </a:tr>
              <a:tr h="712505">
                <a:tc>
                  <a:txBody>
                    <a:bodyPr/>
                    <a:lstStyle/>
                    <a:p>
                      <a:pPr algn="ctr" fontAlgn="ctr"/>
                      <a:r>
                        <a:rPr lang="pt-BR" sz="1600" b="0" u="none" strike="noStrike" dirty="0">
                          <a:solidFill>
                            <a:srgbClr val="000000"/>
                          </a:solidFill>
                          <a:effectLst/>
                        </a:rPr>
                        <a:t>Material de Expediente</a:t>
                      </a:r>
                      <a:endParaRPr lang="pt-BR" sz="1600" b="0" i="0" u="none" strike="noStrike" dirty="0">
                        <a:solidFill>
                          <a:srgbClr val="000000"/>
                        </a:solidFill>
                        <a:effectLst/>
                        <a:latin typeface="Calibri" panose="020F0502020204030204" pitchFamily="34" charset="0"/>
                      </a:endParaRPr>
                    </a:p>
                  </a:txBody>
                  <a:tcPr marL="4792" marR="4792" marT="4792"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pt-BR" sz="1600" b="0" i="0" u="none" strike="noStrike" kern="1200" cap="none" spc="0" normalizeH="0" baseline="0" noProof="0" dirty="0">
                          <a:ln>
                            <a:noFill/>
                          </a:ln>
                          <a:solidFill>
                            <a:srgbClr val="000000"/>
                          </a:solidFill>
                          <a:effectLst/>
                          <a:uLnTx/>
                          <a:uFillTx/>
                          <a:latin typeface="Franklin Gothic Book" panose="020B0502020104020203"/>
                          <a:ea typeface="+mn-ea"/>
                          <a:cs typeface="+mn-cs"/>
                        </a:rPr>
                        <a:t>Aguardando abertura de IRP</a:t>
                      </a:r>
                      <a:endParaRPr kumimoji="0" lang="pt-BR"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92" marR="4792" marT="4792" marB="0" anchor="ctr"/>
                </a:tc>
                <a:extLst>
                  <a:ext uri="{0D108BD9-81ED-4DB2-BD59-A6C34878D82A}">
                    <a16:rowId xmlns:a16="http://schemas.microsoft.com/office/drawing/2014/main" val="1343946051"/>
                  </a:ext>
                </a:extLst>
              </a:tr>
            </a:tbl>
          </a:graphicData>
        </a:graphic>
      </p:graphicFrame>
      <p:sp>
        <p:nvSpPr>
          <p:cNvPr id="3" name="CaixaDeTexto 2">
            <a:extLst>
              <a:ext uri="{FF2B5EF4-FFF2-40B4-BE49-F238E27FC236}">
                <a16:creationId xmlns:a16="http://schemas.microsoft.com/office/drawing/2014/main" id="{3C7A3D0C-031E-4198-968D-FB2404F90782}"/>
              </a:ext>
            </a:extLst>
          </p:cNvPr>
          <p:cNvSpPr txBox="1"/>
          <p:nvPr/>
        </p:nvSpPr>
        <p:spPr>
          <a:xfrm>
            <a:off x="4303553" y="5645426"/>
            <a:ext cx="6587528" cy="369332"/>
          </a:xfrm>
          <a:prstGeom prst="rect">
            <a:avLst/>
          </a:prstGeom>
          <a:noFill/>
        </p:spPr>
        <p:txBody>
          <a:bodyPr wrap="square" rtlCol="0">
            <a:spAutoFit/>
          </a:bodyPr>
          <a:lstStyle/>
          <a:p>
            <a:r>
              <a:rPr lang="pt-BR" b="1" dirty="0">
                <a:solidFill>
                  <a:srgbClr val="000000"/>
                </a:solidFill>
              </a:rPr>
              <a:t>+ d</a:t>
            </a:r>
            <a:r>
              <a:rPr lang="pt-BR" sz="1800" b="1" u="none" strike="noStrike" dirty="0">
                <a:solidFill>
                  <a:srgbClr val="000000"/>
                </a:solidFill>
                <a:effectLst/>
              </a:rPr>
              <a:t>emandas trazidas pela CIR e Câmara de Padronização</a:t>
            </a:r>
            <a:endParaRPr lang="pt-BR" sz="1800" b="1" i="0" u="none" strike="noStrike"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4066006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D57E54-DDE2-49AD-BDB7-4FEB02793386}"/>
              </a:ext>
            </a:extLst>
          </p:cNvPr>
          <p:cNvSpPr>
            <a:spLocks noGrp="1"/>
          </p:cNvSpPr>
          <p:nvPr>
            <p:ph type="title"/>
          </p:nvPr>
        </p:nvSpPr>
        <p:spPr/>
        <p:txBody>
          <a:bodyPr/>
          <a:lstStyle/>
          <a:p>
            <a:r>
              <a:rPr lang="pt-BR" dirty="0"/>
              <a:t>Consorciados </a:t>
            </a:r>
          </a:p>
        </p:txBody>
      </p:sp>
      <p:pic>
        <p:nvPicPr>
          <p:cNvPr id="6" name="Espaço Reservado para Conteúdo 5">
            <a:extLst>
              <a:ext uri="{FF2B5EF4-FFF2-40B4-BE49-F238E27FC236}">
                <a16:creationId xmlns:a16="http://schemas.microsoft.com/office/drawing/2014/main" id="{E4152D01-52C3-4DB2-8957-CAD0235765FC}"/>
              </a:ext>
            </a:extLst>
          </p:cNvPr>
          <p:cNvPicPr>
            <a:picLocks noGrp="1" noChangeAspect="1"/>
          </p:cNvPicPr>
          <p:nvPr>
            <p:ph idx="1"/>
          </p:nvPr>
        </p:nvPicPr>
        <p:blipFill>
          <a:blip r:embed="rId2"/>
          <a:stretch>
            <a:fillRect/>
          </a:stretch>
        </p:blipFill>
        <p:spPr>
          <a:xfrm>
            <a:off x="3849213" y="702157"/>
            <a:ext cx="7294198" cy="6086882"/>
          </a:xfrm>
        </p:spPr>
      </p:pic>
      <p:sp>
        <p:nvSpPr>
          <p:cNvPr id="4" name="Espaço Reservado para Data 3">
            <a:extLst>
              <a:ext uri="{FF2B5EF4-FFF2-40B4-BE49-F238E27FC236}">
                <a16:creationId xmlns:a16="http://schemas.microsoft.com/office/drawing/2014/main" id="{BC9F36F9-E3F7-498F-83CF-9F2A7A0E01E3}"/>
              </a:ext>
            </a:extLst>
          </p:cNvPr>
          <p:cNvSpPr>
            <a:spLocks noGrp="1"/>
          </p:cNvSpPr>
          <p:nvPr>
            <p:ph type="dt" sz="half" idx="10"/>
          </p:nvPr>
        </p:nvSpPr>
        <p:spPr/>
        <p:txBody>
          <a:bodyPr/>
          <a:lstStyle/>
          <a:p>
            <a:pPr rtl="0"/>
            <a:fld id="{D6866A0C-EEE8-4DE1-9ECF-51EC9C0B8BE2}" type="datetime1">
              <a:rPr lang="pt-BR" smtClean="0"/>
              <a:t>18/05/2021</a:t>
            </a:fld>
            <a:endParaRPr lang="en-US" dirty="0"/>
          </a:p>
        </p:txBody>
      </p:sp>
    </p:spTree>
    <p:extLst>
      <p:ext uri="{BB962C8B-B14F-4D97-AF65-F5344CB8AC3E}">
        <p14:creationId xmlns:p14="http://schemas.microsoft.com/office/powerpoint/2010/main" val="2018663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ABDD2A-F3B3-42B5-8421-DE9B6EDE5190}"/>
              </a:ext>
            </a:extLst>
          </p:cNvPr>
          <p:cNvSpPr>
            <a:spLocks noGrp="1"/>
          </p:cNvSpPr>
          <p:nvPr>
            <p:ph type="title"/>
          </p:nvPr>
        </p:nvSpPr>
        <p:spPr/>
        <p:txBody>
          <a:bodyPr/>
          <a:lstStyle/>
          <a:p>
            <a:r>
              <a:rPr lang="pt-BR" dirty="0"/>
              <a:t>Economia</a:t>
            </a:r>
          </a:p>
        </p:txBody>
      </p:sp>
      <p:sp>
        <p:nvSpPr>
          <p:cNvPr id="3" name="Espaço Reservado para Conteúdo 2">
            <a:extLst>
              <a:ext uri="{FF2B5EF4-FFF2-40B4-BE49-F238E27FC236}">
                <a16:creationId xmlns:a16="http://schemas.microsoft.com/office/drawing/2014/main" id="{D15904DE-EC92-4102-B0F1-31DE5AD9839D}"/>
              </a:ext>
            </a:extLst>
          </p:cNvPr>
          <p:cNvSpPr>
            <a:spLocks noGrp="1"/>
          </p:cNvSpPr>
          <p:nvPr>
            <p:ph idx="1"/>
          </p:nvPr>
        </p:nvSpPr>
        <p:spPr/>
        <p:txBody>
          <a:bodyPr/>
          <a:lstStyle/>
          <a:p>
            <a:r>
              <a:rPr lang="pt-BR" dirty="0"/>
              <a:t>Entre 10,5% e 43,29% variando de acordo com o item, tamanho do município, e quantidade adquirida. </a:t>
            </a:r>
          </a:p>
        </p:txBody>
      </p:sp>
      <p:sp>
        <p:nvSpPr>
          <p:cNvPr id="4" name="Espaço Reservado para Texto 3">
            <a:extLst>
              <a:ext uri="{FF2B5EF4-FFF2-40B4-BE49-F238E27FC236}">
                <a16:creationId xmlns:a16="http://schemas.microsoft.com/office/drawing/2014/main" id="{85AD51F8-E2FB-4B2B-91A5-13BFA43398C5}"/>
              </a:ext>
            </a:extLst>
          </p:cNvPr>
          <p:cNvSpPr>
            <a:spLocks noGrp="1"/>
          </p:cNvSpPr>
          <p:nvPr>
            <p:ph type="body" sz="half" idx="2"/>
          </p:nvPr>
        </p:nvSpPr>
        <p:spPr/>
        <p:txBody>
          <a:bodyPr/>
          <a:lstStyle/>
          <a:p>
            <a:endParaRPr lang="pt-BR"/>
          </a:p>
        </p:txBody>
      </p:sp>
      <p:sp>
        <p:nvSpPr>
          <p:cNvPr id="5" name="Espaço Reservado para Data 4">
            <a:extLst>
              <a:ext uri="{FF2B5EF4-FFF2-40B4-BE49-F238E27FC236}">
                <a16:creationId xmlns:a16="http://schemas.microsoft.com/office/drawing/2014/main" id="{1D3E7415-32B1-4F99-A9B9-322C3B0F6A7D}"/>
              </a:ext>
            </a:extLst>
          </p:cNvPr>
          <p:cNvSpPr>
            <a:spLocks noGrp="1"/>
          </p:cNvSpPr>
          <p:nvPr>
            <p:ph type="dt" sz="half" idx="10"/>
          </p:nvPr>
        </p:nvSpPr>
        <p:spPr/>
        <p:txBody>
          <a:bodyPr/>
          <a:lstStyle/>
          <a:p>
            <a:pPr rtl="0"/>
            <a:fld id="{F26C5998-667C-4083-8EAC-8B78C6E30EC5}" type="datetime1">
              <a:rPr lang="pt-BR" smtClean="0"/>
              <a:t>18/05/2021</a:t>
            </a:fld>
            <a:endParaRPr lang="en-US" dirty="0"/>
          </a:p>
        </p:txBody>
      </p:sp>
      <p:pic>
        <p:nvPicPr>
          <p:cNvPr id="7" name="Imagem 6">
            <a:extLst>
              <a:ext uri="{FF2B5EF4-FFF2-40B4-BE49-F238E27FC236}">
                <a16:creationId xmlns:a16="http://schemas.microsoft.com/office/drawing/2014/main" id="{F9618ABF-B9CA-448C-89F6-1CF907F7E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2520" y="4337350"/>
            <a:ext cx="2819399" cy="2024062"/>
          </a:xfrm>
          <a:prstGeom prst="rect">
            <a:avLst/>
          </a:prstGeom>
        </p:spPr>
      </p:pic>
    </p:spTree>
    <p:extLst>
      <p:ext uri="{BB962C8B-B14F-4D97-AF65-F5344CB8AC3E}">
        <p14:creationId xmlns:p14="http://schemas.microsoft.com/office/powerpoint/2010/main" val="1935200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32A29D6-EE5D-4579-9A67-1684BD719A7E}"/>
              </a:ext>
            </a:extLst>
          </p:cNvPr>
          <p:cNvSpPr>
            <a:spLocks noGrp="1"/>
          </p:cNvSpPr>
          <p:nvPr>
            <p:ph type="title"/>
          </p:nvPr>
        </p:nvSpPr>
        <p:spPr/>
        <p:txBody>
          <a:bodyPr/>
          <a:lstStyle/>
          <a:p>
            <a:r>
              <a:rPr lang="pt-BR" dirty="0"/>
              <a:t>Série Histórica do Faturamento de Insumos</a:t>
            </a:r>
          </a:p>
        </p:txBody>
      </p:sp>
      <p:sp>
        <p:nvSpPr>
          <p:cNvPr id="5" name="Espaço Reservado para Data 4">
            <a:extLst>
              <a:ext uri="{FF2B5EF4-FFF2-40B4-BE49-F238E27FC236}">
                <a16:creationId xmlns:a16="http://schemas.microsoft.com/office/drawing/2014/main" id="{6AE444A9-6CD3-4406-8FEF-C8377CBBB4F9}"/>
              </a:ext>
            </a:extLst>
          </p:cNvPr>
          <p:cNvSpPr>
            <a:spLocks noGrp="1"/>
          </p:cNvSpPr>
          <p:nvPr>
            <p:ph type="dt" sz="half" idx="10"/>
          </p:nvPr>
        </p:nvSpPr>
        <p:spPr/>
        <p:txBody>
          <a:bodyPr/>
          <a:lstStyle/>
          <a:p>
            <a:pPr rtl="0"/>
            <a:fld id="{F26C5998-667C-4083-8EAC-8B78C6E30EC5}" type="datetime1">
              <a:rPr lang="pt-BR" smtClean="0"/>
              <a:t>18/05/2021</a:t>
            </a:fld>
            <a:endParaRPr lang="en-US" dirty="0"/>
          </a:p>
        </p:txBody>
      </p:sp>
      <p:graphicFrame>
        <p:nvGraphicFramePr>
          <p:cNvPr id="8" name="Espaço Reservado para Conteúdo 7">
            <a:extLst>
              <a:ext uri="{FF2B5EF4-FFF2-40B4-BE49-F238E27FC236}">
                <a16:creationId xmlns:a16="http://schemas.microsoft.com/office/drawing/2014/main" id="{0A5D24C6-B6E7-4695-8F34-F0DC6D755F02}"/>
              </a:ext>
            </a:extLst>
          </p:cNvPr>
          <p:cNvGraphicFramePr>
            <a:graphicFrameLocks noGrp="1"/>
          </p:cNvGraphicFramePr>
          <p:nvPr>
            <p:ph idx="1"/>
            <p:extLst>
              <p:ext uri="{D42A27DB-BD31-4B8C-83A1-F6EECF244321}">
                <p14:modId xmlns:p14="http://schemas.microsoft.com/office/powerpoint/2010/main" val="325742088"/>
              </p:ext>
            </p:extLst>
          </p:nvPr>
        </p:nvGraphicFramePr>
        <p:xfrm>
          <a:off x="581025" y="2341563"/>
          <a:ext cx="11029950" cy="36337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60135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ADFD81-9F98-4173-AB32-4C98FD2BC588}"/>
              </a:ext>
            </a:extLst>
          </p:cNvPr>
          <p:cNvSpPr>
            <a:spLocks noGrp="1"/>
          </p:cNvSpPr>
          <p:nvPr>
            <p:ph type="title"/>
          </p:nvPr>
        </p:nvSpPr>
        <p:spPr/>
        <p:txBody>
          <a:bodyPr/>
          <a:lstStyle/>
          <a:p>
            <a:r>
              <a:rPr lang="pt-BR" dirty="0"/>
              <a:t>Câmara Técnica de padronização de itens</a:t>
            </a:r>
          </a:p>
        </p:txBody>
      </p:sp>
      <p:sp>
        <p:nvSpPr>
          <p:cNvPr id="3" name="Espaço Reservado para Conteúdo 2">
            <a:extLst>
              <a:ext uri="{FF2B5EF4-FFF2-40B4-BE49-F238E27FC236}">
                <a16:creationId xmlns:a16="http://schemas.microsoft.com/office/drawing/2014/main" id="{87017B28-9A3B-44B4-80D2-0DE6FD040FEF}"/>
              </a:ext>
            </a:extLst>
          </p:cNvPr>
          <p:cNvSpPr>
            <a:spLocks noGrp="1"/>
          </p:cNvSpPr>
          <p:nvPr>
            <p:ph idx="1"/>
          </p:nvPr>
        </p:nvSpPr>
        <p:spPr/>
        <p:txBody>
          <a:bodyPr>
            <a:normAutofit/>
          </a:bodyPr>
          <a:lstStyle/>
          <a:p>
            <a:r>
              <a:rPr lang="pt-BR" dirty="0"/>
              <a:t>Espaço permanente para a discussão sobre a padronização e a definição de itens prioritários para os processos licitatórios do CISAMVI.</a:t>
            </a:r>
          </a:p>
          <a:p>
            <a:r>
              <a:rPr lang="pt-BR" dirty="0"/>
              <a:t>Composta por técnicos multidisciplinares dos municípios e um secretário representante da CIR.</a:t>
            </a:r>
          </a:p>
          <a:p>
            <a:r>
              <a:rPr lang="pt-BR" dirty="0"/>
              <a:t>A ideia é uma composição formada por: enfermeiro, responsáveis por almoxarifados, técnicos de padronização de itens, odontólogo, médico, farmacêutico, administrativos e pregoeiros municipais.</a:t>
            </a:r>
          </a:p>
          <a:p>
            <a:r>
              <a:rPr lang="pt-BR" dirty="0"/>
              <a:t>Auxiliará na elaboração do Termo de Referência.</a:t>
            </a:r>
          </a:p>
          <a:p>
            <a:endParaRPr lang="pt-BR" dirty="0"/>
          </a:p>
        </p:txBody>
      </p:sp>
      <p:sp>
        <p:nvSpPr>
          <p:cNvPr id="4" name="Espaço Reservado para Texto 3">
            <a:extLst>
              <a:ext uri="{FF2B5EF4-FFF2-40B4-BE49-F238E27FC236}">
                <a16:creationId xmlns:a16="http://schemas.microsoft.com/office/drawing/2014/main" id="{DE702C59-B264-40BB-A5D6-618A1BA749F8}"/>
              </a:ext>
            </a:extLst>
          </p:cNvPr>
          <p:cNvSpPr>
            <a:spLocks noGrp="1"/>
          </p:cNvSpPr>
          <p:nvPr>
            <p:ph type="body" sz="half" idx="2"/>
          </p:nvPr>
        </p:nvSpPr>
        <p:spPr/>
        <p:txBody>
          <a:bodyPr/>
          <a:lstStyle/>
          <a:p>
            <a:endParaRPr lang="pt-BR"/>
          </a:p>
        </p:txBody>
      </p:sp>
      <p:sp>
        <p:nvSpPr>
          <p:cNvPr id="5" name="Espaço Reservado para Data 4">
            <a:extLst>
              <a:ext uri="{FF2B5EF4-FFF2-40B4-BE49-F238E27FC236}">
                <a16:creationId xmlns:a16="http://schemas.microsoft.com/office/drawing/2014/main" id="{1724784A-D5D6-4385-8B6A-1E0183928A25}"/>
              </a:ext>
            </a:extLst>
          </p:cNvPr>
          <p:cNvSpPr>
            <a:spLocks noGrp="1"/>
          </p:cNvSpPr>
          <p:nvPr>
            <p:ph type="dt" sz="half" idx="10"/>
          </p:nvPr>
        </p:nvSpPr>
        <p:spPr/>
        <p:txBody>
          <a:bodyPr/>
          <a:lstStyle/>
          <a:p>
            <a:pPr rtl="0"/>
            <a:fld id="{F26C5998-667C-4083-8EAC-8B78C6E30EC5}" type="datetime1">
              <a:rPr lang="pt-BR" smtClean="0"/>
              <a:t>18/05/2021</a:t>
            </a:fld>
            <a:endParaRPr lang="en-US" dirty="0"/>
          </a:p>
        </p:txBody>
      </p:sp>
    </p:spTree>
    <p:extLst>
      <p:ext uri="{BB962C8B-B14F-4D97-AF65-F5344CB8AC3E}">
        <p14:creationId xmlns:p14="http://schemas.microsoft.com/office/powerpoint/2010/main" val="886991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DF36B7-30CC-4201-94E9-1D7957B41130}"/>
              </a:ext>
            </a:extLst>
          </p:cNvPr>
          <p:cNvSpPr>
            <a:spLocks noGrp="1"/>
          </p:cNvSpPr>
          <p:nvPr>
            <p:ph type="title"/>
          </p:nvPr>
        </p:nvSpPr>
        <p:spPr/>
        <p:txBody>
          <a:bodyPr/>
          <a:lstStyle/>
          <a:p>
            <a:r>
              <a:rPr lang="pt-BR" dirty="0"/>
              <a:t>Regulação Consorciada</a:t>
            </a:r>
          </a:p>
        </p:txBody>
      </p:sp>
      <p:sp>
        <p:nvSpPr>
          <p:cNvPr id="3" name="Espaço Reservado para Conteúdo 2">
            <a:extLst>
              <a:ext uri="{FF2B5EF4-FFF2-40B4-BE49-F238E27FC236}">
                <a16:creationId xmlns:a16="http://schemas.microsoft.com/office/drawing/2014/main" id="{3472CDBE-DD9D-4BAA-8390-D38142586220}"/>
              </a:ext>
            </a:extLst>
          </p:cNvPr>
          <p:cNvSpPr>
            <a:spLocks noGrp="1"/>
          </p:cNvSpPr>
          <p:nvPr>
            <p:ph idx="1"/>
          </p:nvPr>
        </p:nvSpPr>
        <p:spPr>
          <a:xfrm>
            <a:off x="581192" y="2340864"/>
            <a:ext cx="11029615" cy="3814980"/>
          </a:xfrm>
        </p:spPr>
        <p:txBody>
          <a:bodyPr numCol="2" spcCol="720000">
            <a:noAutofit/>
          </a:bodyPr>
          <a:lstStyle/>
          <a:p>
            <a:pPr marL="0" indent="0">
              <a:lnSpc>
                <a:spcPct val="100000"/>
              </a:lnSpc>
              <a:spcBef>
                <a:spcPts val="0"/>
              </a:spcBef>
              <a:buNone/>
            </a:pPr>
            <a:r>
              <a:rPr lang="pt-BR" sz="1800" b="1" dirty="0"/>
              <a:t>Cooperação entre o Consórcio, o Município de Blumenau e mais 5 consorciados.</a:t>
            </a:r>
          </a:p>
          <a:p>
            <a:pPr>
              <a:lnSpc>
                <a:spcPct val="100000"/>
              </a:lnSpc>
              <a:spcBef>
                <a:spcPts val="0"/>
              </a:spcBef>
            </a:pPr>
            <a:endParaRPr lang="pt-BR" sz="1800" b="1" dirty="0"/>
          </a:p>
          <a:p>
            <a:pPr>
              <a:lnSpc>
                <a:spcPct val="100000"/>
              </a:lnSpc>
              <a:spcBef>
                <a:spcPts val="0"/>
              </a:spcBef>
            </a:pPr>
            <a:r>
              <a:rPr lang="pt-BR" sz="1800" b="1" dirty="0"/>
              <a:t>CISAMVI:</a:t>
            </a:r>
          </a:p>
          <a:p>
            <a:pPr marL="324000" lvl="1" indent="0">
              <a:spcBef>
                <a:spcPts val="0"/>
              </a:spcBef>
              <a:buNone/>
            </a:pPr>
            <a:r>
              <a:rPr lang="pt-BR" sz="1800" dirty="0"/>
              <a:t>Contratação de profissional.</a:t>
            </a:r>
          </a:p>
          <a:p>
            <a:pPr marL="324000" lvl="1" indent="0">
              <a:spcBef>
                <a:spcPts val="0"/>
              </a:spcBef>
              <a:buNone/>
            </a:pPr>
            <a:r>
              <a:rPr lang="pt-BR" sz="1800" dirty="0"/>
              <a:t>Elaboração de protocolos.</a:t>
            </a:r>
          </a:p>
          <a:p>
            <a:pPr marL="324000" lvl="1" indent="0">
              <a:spcBef>
                <a:spcPts val="0"/>
              </a:spcBef>
              <a:buNone/>
            </a:pPr>
            <a:r>
              <a:rPr lang="pt-BR" sz="1800" dirty="0"/>
              <a:t>Operacionalização do trabalho.</a:t>
            </a:r>
          </a:p>
          <a:p>
            <a:pPr marL="324000" lvl="1" indent="0">
              <a:spcBef>
                <a:spcPts val="0"/>
              </a:spcBef>
              <a:buNone/>
            </a:pPr>
            <a:r>
              <a:rPr lang="pt-BR" sz="1800" dirty="0"/>
              <a:t>Manutenção das atividades.</a:t>
            </a:r>
            <a:br>
              <a:rPr lang="pt-BR" sz="1800" dirty="0"/>
            </a:br>
            <a:r>
              <a:rPr lang="pt-BR" sz="1800" dirty="0"/>
              <a:t> </a:t>
            </a:r>
          </a:p>
          <a:p>
            <a:pPr marL="324000" lvl="1" indent="0">
              <a:spcBef>
                <a:spcPts val="0"/>
              </a:spcBef>
              <a:buNone/>
            </a:pPr>
            <a:endParaRPr lang="pt-BR" sz="1800" dirty="0"/>
          </a:p>
          <a:p>
            <a:pPr marL="324000" lvl="1" indent="0">
              <a:spcBef>
                <a:spcPts val="0"/>
              </a:spcBef>
              <a:buNone/>
            </a:pPr>
            <a:endParaRPr lang="pt-BR" sz="1800" dirty="0"/>
          </a:p>
          <a:p>
            <a:pPr>
              <a:lnSpc>
                <a:spcPct val="100000"/>
              </a:lnSpc>
              <a:spcBef>
                <a:spcPts val="0"/>
              </a:spcBef>
            </a:pPr>
            <a:endParaRPr lang="pt-BR" sz="1800" dirty="0"/>
          </a:p>
          <a:p>
            <a:pPr>
              <a:lnSpc>
                <a:spcPct val="100000"/>
              </a:lnSpc>
              <a:spcBef>
                <a:spcPts val="0"/>
              </a:spcBef>
            </a:pPr>
            <a:endParaRPr lang="pt-BR" sz="1800" dirty="0"/>
          </a:p>
          <a:p>
            <a:pPr>
              <a:lnSpc>
                <a:spcPct val="100000"/>
              </a:lnSpc>
              <a:spcBef>
                <a:spcPts val="0"/>
              </a:spcBef>
            </a:pPr>
            <a:endParaRPr lang="pt-BR" sz="1800" b="1" dirty="0"/>
          </a:p>
          <a:p>
            <a:pPr>
              <a:lnSpc>
                <a:spcPct val="100000"/>
              </a:lnSpc>
              <a:spcBef>
                <a:spcPts val="0"/>
              </a:spcBef>
            </a:pPr>
            <a:r>
              <a:rPr lang="pt-BR" sz="1800" b="1" dirty="0"/>
              <a:t>Blumenau:</a:t>
            </a:r>
          </a:p>
          <a:p>
            <a:pPr marL="324000" lvl="1" indent="0">
              <a:spcBef>
                <a:spcPts val="0"/>
              </a:spcBef>
              <a:buNone/>
            </a:pPr>
            <a:r>
              <a:rPr lang="pt-BR" sz="1800" dirty="0"/>
              <a:t>Cooperação entre profissionais e monitoramento técnico.</a:t>
            </a:r>
          </a:p>
          <a:p>
            <a:pPr>
              <a:lnSpc>
                <a:spcPct val="100000"/>
              </a:lnSpc>
              <a:spcBef>
                <a:spcPts val="0"/>
              </a:spcBef>
            </a:pPr>
            <a:endParaRPr lang="pt-BR" sz="1800" dirty="0"/>
          </a:p>
          <a:p>
            <a:pPr>
              <a:lnSpc>
                <a:spcPct val="100000"/>
              </a:lnSpc>
              <a:spcBef>
                <a:spcPts val="0"/>
              </a:spcBef>
            </a:pPr>
            <a:r>
              <a:rPr lang="pt-BR" sz="1800" b="1" dirty="0"/>
              <a:t>Consorciados:</a:t>
            </a:r>
          </a:p>
          <a:p>
            <a:pPr marL="324000" lvl="1" indent="0">
              <a:spcBef>
                <a:spcPts val="0"/>
              </a:spcBef>
              <a:buNone/>
            </a:pPr>
            <a:r>
              <a:rPr lang="pt-BR" sz="1800" dirty="0"/>
              <a:t>Apontamento das demandas (pacientes) seguindo os fluxos e protocolos estabelecidos.</a:t>
            </a:r>
          </a:p>
          <a:p>
            <a:pPr marL="324000" lvl="1" indent="0">
              <a:spcBef>
                <a:spcPts val="0"/>
              </a:spcBef>
              <a:buNone/>
            </a:pPr>
            <a:r>
              <a:rPr lang="pt-BR" sz="1800" dirty="0"/>
              <a:t>Utilização 100% do sistema SISREG.</a:t>
            </a:r>
          </a:p>
        </p:txBody>
      </p:sp>
      <p:sp>
        <p:nvSpPr>
          <p:cNvPr id="4" name="Espaço Reservado para Data 3">
            <a:extLst>
              <a:ext uri="{FF2B5EF4-FFF2-40B4-BE49-F238E27FC236}">
                <a16:creationId xmlns:a16="http://schemas.microsoft.com/office/drawing/2014/main" id="{73622BD9-C275-4CC6-87D8-143F67A75D2B}"/>
              </a:ext>
            </a:extLst>
          </p:cNvPr>
          <p:cNvSpPr>
            <a:spLocks noGrp="1"/>
          </p:cNvSpPr>
          <p:nvPr>
            <p:ph type="dt" sz="half" idx="10"/>
          </p:nvPr>
        </p:nvSpPr>
        <p:spPr/>
        <p:txBody>
          <a:bodyPr/>
          <a:lstStyle/>
          <a:p>
            <a:pPr rtl="0"/>
            <a:fld id="{D6866A0C-EEE8-4DE1-9ECF-51EC9C0B8BE2}" type="datetime1">
              <a:rPr lang="pt-BR" smtClean="0"/>
              <a:t>18/05/2021</a:t>
            </a:fld>
            <a:endParaRPr lang="en-US" dirty="0"/>
          </a:p>
        </p:txBody>
      </p:sp>
    </p:spTree>
    <p:extLst>
      <p:ext uri="{BB962C8B-B14F-4D97-AF65-F5344CB8AC3E}">
        <p14:creationId xmlns:p14="http://schemas.microsoft.com/office/powerpoint/2010/main" val="1954198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0240BB-8E5D-4598-B504-CF16A57A6B13}"/>
              </a:ext>
            </a:extLst>
          </p:cNvPr>
          <p:cNvSpPr>
            <a:spLocks noGrp="1"/>
          </p:cNvSpPr>
          <p:nvPr>
            <p:ph type="title"/>
          </p:nvPr>
        </p:nvSpPr>
        <p:spPr/>
        <p:txBody>
          <a:bodyPr/>
          <a:lstStyle/>
          <a:p>
            <a:r>
              <a:rPr lang="pt-BR" dirty="0"/>
              <a:t>Assessoria Técnica em Saúde</a:t>
            </a:r>
          </a:p>
        </p:txBody>
      </p:sp>
      <p:sp>
        <p:nvSpPr>
          <p:cNvPr id="3" name="Espaço Reservado para Conteúdo 2">
            <a:extLst>
              <a:ext uri="{FF2B5EF4-FFF2-40B4-BE49-F238E27FC236}">
                <a16:creationId xmlns:a16="http://schemas.microsoft.com/office/drawing/2014/main" id="{264D1140-6028-44AA-8B1A-38CA5CB12D47}"/>
              </a:ext>
            </a:extLst>
          </p:cNvPr>
          <p:cNvSpPr>
            <a:spLocks noGrp="1"/>
          </p:cNvSpPr>
          <p:nvPr>
            <p:ph idx="1"/>
          </p:nvPr>
        </p:nvSpPr>
        <p:spPr>
          <a:xfrm>
            <a:off x="581193" y="2340864"/>
            <a:ext cx="6354180" cy="3634486"/>
          </a:xfrm>
        </p:spPr>
        <p:txBody>
          <a:bodyPr>
            <a:normAutofit/>
          </a:bodyPr>
          <a:lstStyle/>
          <a:p>
            <a:r>
              <a:rPr lang="pt-BR" sz="1800" dirty="0"/>
              <a:t>Mapeamento da Rede de Atenção à Saúde;</a:t>
            </a:r>
          </a:p>
          <a:p>
            <a:r>
              <a:rPr lang="pt-BR" sz="1800" dirty="0"/>
              <a:t>Articulação entre os gestores;</a:t>
            </a:r>
          </a:p>
          <a:p>
            <a:r>
              <a:rPr lang="pt-BR" sz="1800" dirty="0"/>
              <a:t>Acompanhamento de metas e indicadores;</a:t>
            </a:r>
          </a:p>
          <a:p>
            <a:r>
              <a:rPr lang="pt-BR" sz="1800" dirty="0"/>
              <a:t>Assessoramento e qualificação das reuniões do Colegiado de Saúde (CIR).</a:t>
            </a:r>
          </a:p>
          <a:p>
            <a:r>
              <a:rPr lang="pt-BR" sz="1800" dirty="0"/>
              <a:t>Construção do B.I. para tomada de decisões no planejamento das politicas públicas de saúde.</a:t>
            </a:r>
          </a:p>
        </p:txBody>
      </p:sp>
      <p:sp>
        <p:nvSpPr>
          <p:cNvPr id="4" name="Espaço Reservado para Data 3">
            <a:extLst>
              <a:ext uri="{FF2B5EF4-FFF2-40B4-BE49-F238E27FC236}">
                <a16:creationId xmlns:a16="http://schemas.microsoft.com/office/drawing/2014/main" id="{A4371D86-29A5-4573-B2F6-23B9BE066D6D}"/>
              </a:ext>
            </a:extLst>
          </p:cNvPr>
          <p:cNvSpPr>
            <a:spLocks noGrp="1"/>
          </p:cNvSpPr>
          <p:nvPr>
            <p:ph type="dt" sz="half" idx="10"/>
          </p:nvPr>
        </p:nvSpPr>
        <p:spPr/>
        <p:txBody>
          <a:bodyPr/>
          <a:lstStyle/>
          <a:p>
            <a:pPr rtl="0"/>
            <a:fld id="{D6866A0C-EEE8-4DE1-9ECF-51EC9C0B8BE2}" type="datetime1">
              <a:rPr lang="pt-BR" smtClean="0"/>
              <a:t>18/05/2021</a:t>
            </a:fld>
            <a:endParaRPr lang="en-US" dirty="0"/>
          </a:p>
        </p:txBody>
      </p:sp>
      <p:pic>
        <p:nvPicPr>
          <p:cNvPr id="5" name="Imagem 4">
            <a:extLst>
              <a:ext uri="{FF2B5EF4-FFF2-40B4-BE49-F238E27FC236}">
                <a16:creationId xmlns:a16="http://schemas.microsoft.com/office/drawing/2014/main" id="{BED9E3D5-18D4-4C53-840F-E61BCA4A2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082082"/>
            <a:ext cx="6500149" cy="3770086"/>
          </a:xfrm>
          <a:prstGeom prst="rect">
            <a:avLst/>
          </a:prstGeom>
        </p:spPr>
      </p:pic>
    </p:spTree>
    <p:extLst>
      <p:ext uri="{BB962C8B-B14F-4D97-AF65-F5344CB8AC3E}">
        <p14:creationId xmlns:p14="http://schemas.microsoft.com/office/powerpoint/2010/main" val="4153824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62CA2A-C9B2-408E-90CD-082B84735EC4}"/>
              </a:ext>
            </a:extLst>
          </p:cNvPr>
          <p:cNvSpPr>
            <a:spLocks noGrp="1"/>
          </p:cNvSpPr>
          <p:nvPr>
            <p:ph type="title"/>
          </p:nvPr>
        </p:nvSpPr>
        <p:spPr/>
        <p:txBody>
          <a:bodyPr/>
          <a:lstStyle/>
          <a:p>
            <a:r>
              <a:rPr lang="pt-BR" dirty="0"/>
              <a:t>Educação em Saúde</a:t>
            </a:r>
          </a:p>
        </p:txBody>
      </p:sp>
      <p:sp>
        <p:nvSpPr>
          <p:cNvPr id="3" name="Espaço Reservado para Conteúdo 2">
            <a:extLst>
              <a:ext uri="{FF2B5EF4-FFF2-40B4-BE49-F238E27FC236}">
                <a16:creationId xmlns:a16="http://schemas.microsoft.com/office/drawing/2014/main" id="{6D0952CC-4232-4A37-BBAE-13CFEB1355DD}"/>
              </a:ext>
            </a:extLst>
          </p:cNvPr>
          <p:cNvSpPr>
            <a:spLocks noGrp="1"/>
          </p:cNvSpPr>
          <p:nvPr>
            <p:ph idx="1"/>
          </p:nvPr>
        </p:nvSpPr>
        <p:spPr/>
        <p:txBody>
          <a:bodyPr/>
          <a:lstStyle/>
          <a:p>
            <a:r>
              <a:rPr lang="pt-BR" dirty="0"/>
              <a:t>Em 2020 foram 23 turmas;</a:t>
            </a:r>
          </a:p>
          <a:p>
            <a:r>
              <a:rPr lang="pt-BR" dirty="0"/>
              <a:t>613 participantes (145 horas de capacitação);</a:t>
            </a:r>
          </a:p>
          <a:p>
            <a:r>
              <a:rPr lang="pt-BR" dirty="0"/>
              <a:t>Temas como: </a:t>
            </a:r>
          </a:p>
          <a:p>
            <a:pPr marL="324000" lvl="1" indent="0">
              <a:buNone/>
            </a:pPr>
            <a:r>
              <a:rPr lang="pt-BR" dirty="0"/>
              <a:t>Atenção primária à saúde;</a:t>
            </a:r>
          </a:p>
          <a:p>
            <a:pPr marL="324000" lvl="1" indent="0">
              <a:buNone/>
            </a:pPr>
            <a:r>
              <a:rPr lang="pt-BR" dirty="0"/>
              <a:t>Enfrentamento à Pandemia; </a:t>
            </a:r>
          </a:p>
          <a:p>
            <a:pPr marL="324000" lvl="1" indent="0">
              <a:buNone/>
            </a:pPr>
            <a:r>
              <a:rPr lang="pt-BR" dirty="0"/>
              <a:t>Consolidação do pacto </a:t>
            </a:r>
            <a:r>
              <a:rPr lang="pt-BR" dirty="0" err="1"/>
              <a:t>interfederativo</a:t>
            </a:r>
            <a:r>
              <a:rPr lang="pt-BR" dirty="0"/>
              <a:t>;</a:t>
            </a:r>
          </a:p>
          <a:p>
            <a:pPr marL="324000" lvl="1" indent="0">
              <a:buNone/>
            </a:pPr>
            <a:r>
              <a:rPr lang="pt-BR" dirty="0"/>
              <a:t>Gestão participativa; </a:t>
            </a:r>
          </a:p>
          <a:p>
            <a:pPr marL="324000" lvl="1" indent="0">
              <a:buNone/>
            </a:pPr>
            <a:r>
              <a:rPr lang="pt-BR" dirty="0"/>
              <a:t>Planejamento regional integrado; </a:t>
            </a:r>
          </a:p>
          <a:p>
            <a:pPr marL="324000" lvl="1" indent="0">
              <a:buNone/>
            </a:pPr>
            <a:r>
              <a:rPr lang="pt-BR" dirty="0"/>
              <a:t>Apoio aos processos de monitoramento de indicadores, resultados financeiros; e </a:t>
            </a:r>
          </a:p>
          <a:p>
            <a:pPr marL="324000" lvl="1" indent="0">
              <a:buNone/>
            </a:pPr>
            <a:r>
              <a:rPr lang="pt-BR" dirty="0"/>
              <a:t>Planejamento em saúde.</a:t>
            </a:r>
          </a:p>
        </p:txBody>
      </p:sp>
      <p:sp>
        <p:nvSpPr>
          <p:cNvPr id="4" name="Espaço Reservado para Data 3">
            <a:extLst>
              <a:ext uri="{FF2B5EF4-FFF2-40B4-BE49-F238E27FC236}">
                <a16:creationId xmlns:a16="http://schemas.microsoft.com/office/drawing/2014/main" id="{227BE593-6BB8-47F1-BAE4-08A84D50B926}"/>
              </a:ext>
            </a:extLst>
          </p:cNvPr>
          <p:cNvSpPr>
            <a:spLocks noGrp="1"/>
          </p:cNvSpPr>
          <p:nvPr>
            <p:ph type="dt" sz="half" idx="10"/>
          </p:nvPr>
        </p:nvSpPr>
        <p:spPr/>
        <p:txBody>
          <a:bodyPr/>
          <a:lstStyle/>
          <a:p>
            <a:pPr rtl="0"/>
            <a:fld id="{D6866A0C-EEE8-4DE1-9ECF-51EC9C0B8BE2}" type="datetime1">
              <a:rPr lang="pt-BR" smtClean="0"/>
              <a:t>18/05/2021</a:t>
            </a:fld>
            <a:endParaRPr lang="en-US" dirty="0"/>
          </a:p>
        </p:txBody>
      </p:sp>
      <p:pic>
        <p:nvPicPr>
          <p:cNvPr id="6" name="Imagem 5">
            <a:extLst>
              <a:ext uri="{FF2B5EF4-FFF2-40B4-BE49-F238E27FC236}">
                <a16:creationId xmlns:a16="http://schemas.microsoft.com/office/drawing/2014/main" id="{2D7711BB-8370-4979-A918-AA0A71E99B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6950" y="2339440"/>
            <a:ext cx="4355806" cy="32649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m 6">
            <a:extLst>
              <a:ext uri="{FF2B5EF4-FFF2-40B4-BE49-F238E27FC236}">
                <a16:creationId xmlns:a16="http://schemas.microsoft.com/office/drawing/2014/main" id="{B92DFC40-8E7C-4879-BE07-879FC27C9F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9447" y="1959092"/>
            <a:ext cx="4177805" cy="14699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95004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799CBA5B-471A-49A3-9C27-BE60A7DE76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81000" y="3064900"/>
            <a:ext cx="7224951" cy="3793100"/>
          </a:xfrm>
          <a:prstGeom prst="rect">
            <a:avLst/>
          </a:prstGeom>
        </p:spPr>
      </p:pic>
      <p:sp>
        <p:nvSpPr>
          <p:cNvPr id="2" name="Título 1">
            <a:extLst>
              <a:ext uri="{FF2B5EF4-FFF2-40B4-BE49-F238E27FC236}">
                <a16:creationId xmlns:a16="http://schemas.microsoft.com/office/drawing/2014/main" id="{501D3F8D-4C2D-4893-8972-195CFB16A3F7}"/>
              </a:ext>
            </a:extLst>
          </p:cNvPr>
          <p:cNvSpPr>
            <a:spLocks noGrp="1"/>
          </p:cNvSpPr>
          <p:nvPr>
            <p:ph type="title"/>
          </p:nvPr>
        </p:nvSpPr>
        <p:spPr/>
        <p:txBody>
          <a:bodyPr/>
          <a:lstStyle/>
          <a:p>
            <a:r>
              <a:rPr lang="pt-BR" dirty="0"/>
              <a:t>ao longo da pandemia</a:t>
            </a:r>
          </a:p>
        </p:txBody>
      </p:sp>
      <p:sp>
        <p:nvSpPr>
          <p:cNvPr id="4" name="Espaço Reservado para Data 3">
            <a:extLst>
              <a:ext uri="{FF2B5EF4-FFF2-40B4-BE49-F238E27FC236}">
                <a16:creationId xmlns:a16="http://schemas.microsoft.com/office/drawing/2014/main" id="{B9BED1FC-0F47-4FA1-B48B-5DDFF8E67F58}"/>
              </a:ext>
            </a:extLst>
          </p:cNvPr>
          <p:cNvSpPr>
            <a:spLocks noGrp="1"/>
          </p:cNvSpPr>
          <p:nvPr>
            <p:ph type="dt" sz="half" idx="10"/>
          </p:nvPr>
        </p:nvSpPr>
        <p:spPr/>
        <p:txBody>
          <a:bodyPr/>
          <a:lstStyle/>
          <a:p>
            <a:pPr rtl="0"/>
            <a:fld id="{D6866A0C-EEE8-4DE1-9ECF-51EC9C0B8BE2}" type="datetime1">
              <a:rPr lang="pt-BR" smtClean="0"/>
              <a:t>18/05/2021</a:t>
            </a:fld>
            <a:endParaRPr lang="en-US" dirty="0"/>
          </a:p>
        </p:txBody>
      </p:sp>
    </p:spTree>
    <p:extLst>
      <p:ext uri="{BB962C8B-B14F-4D97-AF65-F5344CB8AC3E}">
        <p14:creationId xmlns:p14="http://schemas.microsoft.com/office/powerpoint/2010/main" val="55649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926890B-0BCF-4783-A3C0-2862FF744712}"/>
              </a:ext>
            </a:extLst>
          </p:cNvPr>
          <p:cNvPicPr>
            <a:picLocks noChangeAspect="1"/>
          </p:cNvPicPr>
          <p:nvPr/>
        </p:nvPicPr>
        <p:blipFill rotWithShape="1">
          <a:blip r:embed="rId2"/>
          <a:srcRect l="2416"/>
          <a:stretch/>
        </p:blipFill>
        <p:spPr>
          <a:xfrm>
            <a:off x="291548" y="1509014"/>
            <a:ext cx="11776627" cy="4914900"/>
          </a:xfrm>
          <a:prstGeom prst="rect">
            <a:avLst/>
          </a:prstGeom>
        </p:spPr>
      </p:pic>
      <p:sp>
        <p:nvSpPr>
          <p:cNvPr id="6" name="Título 5">
            <a:extLst>
              <a:ext uri="{FF2B5EF4-FFF2-40B4-BE49-F238E27FC236}">
                <a16:creationId xmlns:a16="http://schemas.microsoft.com/office/drawing/2014/main" id="{46D3D8DB-1FBC-44FE-BC0F-B44D6CBA70C5}"/>
              </a:ext>
            </a:extLst>
          </p:cNvPr>
          <p:cNvSpPr>
            <a:spLocks noGrp="1"/>
          </p:cNvSpPr>
          <p:nvPr>
            <p:ph type="title"/>
          </p:nvPr>
        </p:nvSpPr>
        <p:spPr/>
        <p:txBody>
          <a:bodyPr/>
          <a:lstStyle/>
          <a:p>
            <a:r>
              <a:rPr lang="pt-BR" dirty="0"/>
              <a:t>ao longo da pandemia</a:t>
            </a:r>
          </a:p>
        </p:txBody>
      </p:sp>
      <p:sp>
        <p:nvSpPr>
          <p:cNvPr id="7" name="Espaço Reservado para Conteúdo 6">
            <a:extLst>
              <a:ext uri="{FF2B5EF4-FFF2-40B4-BE49-F238E27FC236}">
                <a16:creationId xmlns:a16="http://schemas.microsoft.com/office/drawing/2014/main" id="{F04B69D4-40EF-4882-A97E-10126BDF6A19}"/>
              </a:ext>
            </a:extLst>
          </p:cNvPr>
          <p:cNvSpPr>
            <a:spLocks noGrp="1"/>
          </p:cNvSpPr>
          <p:nvPr>
            <p:ph idx="1"/>
          </p:nvPr>
        </p:nvSpPr>
        <p:spPr/>
        <p:txBody>
          <a:bodyPr>
            <a:normAutofit lnSpcReduction="10000"/>
          </a:bodyPr>
          <a:lstStyle/>
          <a:p>
            <a:r>
              <a:rPr lang="pt-BR" dirty="0"/>
              <a:t>Compra de EPIS e Testes.</a:t>
            </a:r>
          </a:p>
          <a:p>
            <a:r>
              <a:rPr lang="pt-BR" dirty="0"/>
              <a:t>União e formalização entre Entidades e Gestores.</a:t>
            </a:r>
          </a:p>
          <a:p>
            <a:r>
              <a:rPr lang="pt-BR" dirty="0"/>
              <a:t>Compreensão das prioridades.</a:t>
            </a:r>
          </a:p>
          <a:p>
            <a:r>
              <a:rPr lang="pt-BR" dirty="0"/>
              <a:t>Documentação/Correspondências.</a:t>
            </a:r>
          </a:p>
          <a:p>
            <a:r>
              <a:rPr lang="pt-BR" dirty="0"/>
              <a:t>Assessoria aos Gestores da CIR e Prefeitos.</a:t>
            </a:r>
          </a:p>
          <a:p>
            <a:r>
              <a:rPr lang="pt-BR" dirty="0"/>
              <a:t>Documentação dos processo.</a:t>
            </a:r>
          </a:p>
          <a:p>
            <a:r>
              <a:rPr lang="pt-BR" dirty="0"/>
              <a:t>Portal da Transparência.</a:t>
            </a:r>
          </a:p>
          <a:p>
            <a:r>
              <a:rPr lang="pt-BR" dirty="0"/>
              <a:t>Banco de Preços.</a:t>
            </a:r>
          </a:p>
          <a:p>
            <a:r>
              <a:rPr lang="pt-BR" dirty="0"/>
              <a:t>Painel de Monitoramento</a:t>
            </a:r>
          </a:p>
        </p:txBody>
      </p:sp>
      <p:sp>
        <p:nvSpPr>
          <p:cNvPr id="5" name="Espaço Reservado para Data 4">
            <a:extLst>
              <a:ext uri="{FF2B5EF4-FFF2-40B4-BE49-F238E27FC236}">
                <a16:creationId xmlns:a16="http://schemas.microsoft.com/office/drawing/2014/main" id="{E5534EA4-585A-4EE0-A8E7-50EC0A5C004E}"/>
              </a:ext>
            </a:extLst>
          </p:cNvPr>
          <p:cNvSpPr>
            <a:spLocks noGrp="1"/>
          </p:cNvSpPr>
          <p:nvPr>
            <p:ph type="dt" sz="half" idx="10"/>
          </p:nvPr>
        </p:nvSpPr>
        <p:spPr/>
        <p:txBody>
          <a:bodyPr/>
          <a:lstStyle/>
          <a:p>
            <a:pPr rtl="0"/>
            <a:fld id="{F26C5998-667C-4083-8EAC-8B78C6E30EC5}" type="datetime1">
              <a:rPr lang="pt-BR" smtClean="0"/>
              <a:t>18/05/2021</a:t>
            </a:fld>
            <a:endParaRPr lang="en-US" dirty="0"/>
          </a:p>
        </p:txBody>
      </p:sp>
    </p:spTree>
    <p:extLst>
      <p:ext uri="{BB962C8B-B14F-4D97-AF65-F5344CB8AC3E}">
        <p14:creationId xmlns:p14="http://schemas.microsoft.com/office/powerpoint/2010/main" val="3078896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1E67E90-DAF1-4735-8A87-3E764FCB3CF7}"/>
              </a:ext>
            </a:extLst>
          </p:cNvPr>
          <p:cNvSpPr>
            <a:spLocks noGrp="1"/>
          </p:cNvSpPr>
          <p:nvPr>
            <p:ph type="ctrTitle"/>
          </p:nvPr>
        </p:nvSpPr>
        <p:spPr/>
        <p:txBody>
          <a:bodyPr/>
          <a:lstStyle/>
          <a:p>
            <a:r>
              <a:rPr lang="pt-BR" dirty="0"/>
              <a:t>Outras Ações Consorciadas</a:t>
            </a:r>
          </a:p>
        </p:txBody>
      </p:sp>
      <p:sp>
        <p:nvSpPr>
          <p:cNvPr id="6" name="Subtítulo 5">
            <a:extLst>
              <a:ext uri="{FF2B5EF4-FFF2-40B4-BE49-F238E27FC236}">
                <a16:creationId xmlns:a16="http://schemas.microsoft.com/office/drawing/2014/main" id="{CBF50237-7A09-4B8A-A17D-98C346B65A47}"/>
              </a:ext>
            </a:extLst>
          </p:cNvPr>
          <p:cNvSpPr>
            <a:spLocks noGrp="1"/>
          </p:cNvSpPr>
          <p:nvPr>
            <p:ph type="subTitle" idx="1"/>
          </p:nvPr>
        </p:nvSpPr>
        <p:spPr/>
        <p:txBody>
          <a:bodyPr/>
          <a:lstStyle/>
          <a:p>
            <a:endParaRPr lang="pt-BR"/>
          </a:p>
        </p:txBody>
      </p:sp>
      <p:sp>
        <p:nvSpPr>
          <p:cNvPr id="4" name="Espaço Reservado para Data 3">
            <a:extLst>
              <a:ext uri="{FF2B5EF4-FFF2-40B4-BE49-F238E27FC236}">
                <a16:creationId xmlns:a16="http://schemas.microsoft.com/office/drawing/2014/main" id="{12C843B5-DC4A-4CE3-8617-656C544C44D3}"/>
              </a:ext>
            </a:extLst>
          </p:cNvPr>
          <p:cNvSpPr>
            <a:spLocks noGrp="1"/>
          </p:cNvSpPr>
          <p:nvPr>
            <p:ph type="dt" sz="half" idx="10"/>
          </p:nvPr>
        </p:nvSpPr>
        <p:spPr/>
        <p:txBody>
          <a:bodyPr/>
          <a:lstStyle/>
          <a:p>
            <a:pPr rtl="0"/>
            <a:fld id="{D6866A0C-EEE8-4DE1-9ECF-51EC9C0B8BE2}" type="datetime1">
              <a:rPr lang="pt-BR" smtClean="0"/>
              <a:t>18/05/2021</a:t>
            </a:fld>
            <a:endParaRPr lang="en-US" dirty="0"/>
          </a:p>
        </p:txBody>
      </p:sp>
    </p:spTree>
    <p:extLst>
      <p:ext uri="{BB962C8B-B14F-4D97-AF65-F5344CB8AC3E}">
        <p14:creationId xmlns:p14="http://schemas.microsoft.com/office/powerpoint/2010/main" val="3986447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a:extLst>
              <a:ext uri="{FF2B5EF4-FFF2-40B4-BE49-F238E27FC236}">
                <a16:creationId xmlns:a16="http://schemas.microsoft.com/office/drawing/2014/main" id="{92451B65-4478-4C8D-A731-AD39101C0B0E}"/>
              </a:ext>
            </a:extLst>
          </p:cNvPr>
          <p:cNvSpPr>
            <a:spLocks noGrp="1"/>
          </p:cNvSpPr>
          <p:nvPr>
            <p:ph type="title"/>
          </p:nvPr>
        </p:nvSpPr>
        <p:spPr/>
        <p:txBody>
          <a:bodyPr/>
          <a:lstStyle/>
          <a:p>
            <a:r>
              <a:rPr lang="pt-BR" sz="2800" dirty="0"/>
              <a:t>Captação de Recursos para a Região:</a:t>
            </a:r>
            <a:endParaRPr lang="pt-BR" dirty="0"/>
          </a:p>
        </p:txBody>
      </p:sp>
      <p:sp>
        <p:nvSpPr>
          <p:cNvPr id="15" name="Espaço Reservado para Conteúdo 14">
            <a:extLst>
              <a:ext uri="{FF2B5EF4-FFF2-40B4-BE49-F238E27FC236}">
                <a16:creationId xmlns:a16="http://schemas.microsoft.com/office/drawing/2014/main" id="{B3918F91-6B95-4179-AE06-0EB7E9B41286}"/>
              </a:ext>
            </a:extLst>
          </p:cNvPr>
          <p:cNvSpPr>
            <a:spLocks noGrp="1"/>
          </p:cNvSpPr>
          <p:nvPr>
            <p:ph sz="half" idx="2"/>
          </p:nvPr>
        </p:nvSpPr>
        <p:spPr/>
        <p:txBody>
          <a:bodyPr>
            <a:normAutofit/>
          </a:bodyPr>
          <a:lstStyle/>
          <a:p>
            <a:pPr marL="0" indent="0">
              <a:buNone/>
            </a:pPr>
            <a:r>
              <a:rPr lang="pt-BR" dirty="0"/>
              <a:t>Ao longo de 2020 o CISAMVI recebeu R$ 746 mil em convênios com os municípios de Blumenau e Brusque. Estes convênios foram efetivados com repasses de emendas parlamentares destinadas ao consórcio. O objeto foi o custeio de procedimentos e serviços de média e alta complexidade.</a:t>
            </a:r>
          </a:p>
          <a:p>
            <a:pPr marL="0" indent="0">
              <a:buNone/>
            </a:pPr>
            <a:r>
              <a:rPr lang="pt-BR" dirty="0"/>
              <a:t>Para 2021 o CISAMVI já conquistou um convênio com a Secretaria de Estado da Saúde de Santa Catarina para a transferência de R$ 1.553.546,19, também para ser aplicado ao longo dos próximos 6 meses em serviços do média e alta complexidade para os municípios consorciados.</a:t>
            </a:r>
          </a:p>
        </p:txBody>
      </p:sp>
      <p:sp>
        <p:nvSpPr>
          <p:cNvPr id="4" name="Espaço Reservado para Data 3">
            <a:extLst>
              <a:ext uri="{FF2B5EF4-FFF2-40B4-BE49-F238E27FC236}">
                <a16:creationId xmlns:a16="http://schemas.microsoft.com/office/drawing/2014/main" id="{69B29766-7D4D-41DE-986E-3B1516611095}"/>
              </a:ext>
            </a:extLst>
          </p:cNvPr>
          <p:cNvSpPr>
            <a:spLocks noGrp="1"/>
          </p:cNvSpPr>
          <p:nvPr>
            <p:ph type="dt" sz="half" idx="10"/>
          </p:nvPr>
        </p:nvSpPr>
        <p:spPr/>
        <p:txBody>
          <a:bodyPr/>
          <a:lstStyle/>
          <a:p>
            <a:pPr rtl="0"/>
            <a:fld id="{D6866A0C-EEE8-4DE1-9ECF-51EC9C0B8BE2}" type="datetime1">
              <a:rPr lang="pt-BR" smtClean="0"/>
              <a:t>18/05/2021</a:t>
            </a:fld>
            <a:endParaRPr lang="en-US" dirty="0"/>
          </a:p>
        </p:txBody>
      </p:sp>
      <p:pic>
        <p:nvPicPr>
          <p:cNvPr id="16" name="Espaço Reservado para Conteúdo 15">
            <a:extLst>
              <a:ext uri="{FF2B5EF4-FFF2-40B4-BE49-F238E27FC236}">
                <a16:creationId xmlns:a16="http://schemas.microsoft.com/office/drawing/2014/main" id="{9D7052B2-C147-4B84-88B3-B872BFE7C5CC}"/>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81025" y="2586401"/>
            <a:ext cx="5194300" cy="29155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4168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2EBCD2-24CE-4F7C-8A34-B6BB585700C0}"/>
              </a:ext>
            </a:extLst>
          </p:cNvPr>
          <p:cNvSpPr>
            <a:spLocks noGrp="1"/>
          </p:cNvSpPr>
          <p:nvPr>
            <p:ph type="title"/>
          </p:nvPr>
        </p:nvSpPr>
        <p:spPr/>
        <p:txBody>
          <a:bodyPr/>
          <a:lstStyle/>
          <a:p>
            <a:r>
              <a:rPr lang="pt-BR" dirty="0"/>
              <a:t>Organização</a:t>
            </a:r>
          </a:p>
        </p:txBody>
      </p:sp>
      <p:sp>
        <p:nvSpPr>
          <p:cNvPr id="5" name="Espaço Reservado para Conteúdo 4">
            <a:extLst>
              <a:ext uri="{FF2B5EF4-FFF2-40B4-BE49-F238E27FC236}">
                <a16:creationId xmlns:a16="http://schemas.microsoft.com/office/drawing/2014/main" id="{26714718-76A8-40FC-9968-0E433300A5C8}"/>
              </a:ext>
            </a:extLst>
          </p:cNvPr>
          <p:cNvSpPr>
            <a:spLocks noGrp="1"/>
          </p:cNvSpPr>
          <p:nvPr>
            <p:ph sz="half" idx="1"/>
          </p:nvPr>
        </p:nvSpPr>
        <p:spPr/>
        <p:txBody>
          <a:bodyPr/>
          <a:lstStyle/>
          <a:p>
            <a:r>
              <a:rPr lang="pt-BR" dirty="0"/>
              <a:t>Assembleia Geral de Prefeitos</a:t>
            </a:r>
          </a:p>
          <a:p>
            <a:r>
              <a:rPr lang="pt-BR" dirty="0"/>
              <a:t>Colegiado de Saúde</a:t>
            </a:r>
          </a:p>
          <a:p>
            <a:r>
              <a:rPr lang="pt-BR" dirty="0"/>
              <a:t>Conselho Fiscal</a:t>
            </a:r>
          </a:p>
          <a:p>
            <a:endParaRPr lang="pt-BR" dirty="0"/>
          </a:p>
          <a:p>
            <a:endParaRPr lang="pt-BR" dirty="0"/>
          </a:p>
          <a:p>
            <a:endParaRPr lang="pt-BR" dirty="0"/>
          </a:p>
          <a:p>
            <a:endParaRPr lang="pt-BR" dirty="0"/>
          </a:p>
        </p:txBody>
      </p:sp>
      <p:sp>
        <p:nvSpPr>
          <p:cNvPr id="6" name="Espaço Reservado para Conteúdo 5">
            <a:extLst>
              <a:ext uri="{FF2B5EF4-FFF2-40B4-BE49-F238E27FC236}">
                <a16:creationId xmlns:a16="http://schemas.microsoft.com/office/drawing/2014/main" id="{FF388131-038A-4DE5-BBEF-BFCE98744081}"/>
              </a:ext>
            </a:extLst>
          </p:cNvPr>
          <p:cNvSpPr>
            <a:spLocks noGrp="1"/>
          </p:cNvSpPr>
          <p:nvPr>
            <p:ph sz="half" idx="2"/>
          </p:nvPr>
        </p:nvSpPr>
        <p:spPr/>
        <p:txBody>
          <a:bodyPr/>
          <a:lstStyle/>
          <a:p>
            <a:pPr>
              <a:lnSpc>
                <a:spcPct val="100000"/>
              </a:lnSpc>
            </a:pPr>
            <a:r>
              <a:rPr lang="pt-BR" dirty="0"/>
              <a:t>Conselho </a:t>
            </a:r>
            <a:r>
              <a:rPr lang="pt-BR"/>
              <a:t>Administrativo:</a:t>
            </a:r>
            <a:endParaRPr lang="pt-BR" dirty="0"/>
          </a:p>
          <a:p>
            <a:pPr indent="0">
              <a:lnSpc>
                <a:spcPct val="100000"/>
              </a:lnSpc>
              <a:spcAft>
                <a:spcPts val="600"/>
              </a:spcAft>
              <a:buNone/>
            </a:pPr>
            <a:r>
              <a:rPr lang="pt-BR" sz="1800" b="1" dirty="0">
                <a:effectLst/>
                <a:ea typeface="Calibri" panose="020F0502020204030204" pitchFamily="34" charset="0"/>
                <a:cs typeface="Times New Roman" panose="02020603050405020304" pitchFamily="18" charset="0"/>
              </a:rPr>
              <a:t>Ércio Kriek</a:t>
            </a:r>
          </a:p>
          <a:p>
            <a:pPr indent="0">
              <a:lnSpc>
                <a:spcPct val="100000"/>
              </a:lnSpc>
              <a:spcAft>
                <a:spcPts val="600"/>
              </a:spcAft>
              <a:buNone/>
            </a:pPr>
            <a:r>
              <a:rPr lang="pt-BR" sz="1800" dirty="0">
                <a:effectLst/>
                <a:ea typeface="Calibri" panose="020F0502020204030204" pitchFamily="34" charset="0"/>
                <a:cs typeface="Times New Roman" panose="02020603050405020304" pitchFamily="18" charset="0"/>
              </a:rPr>
              <a:t>Presidente – Prefeito de Pomerode</a:t>
            </a:r>
          </a:p>
          <a:p>
            <a:pPr indent="0">
              <a:lnSpc>
                <a:spcPct val="100000"/>
              </a:lnSpc>
              <a:spcAft>
                <a:spcPts val="600"/>
              </a:spcAft>
              <a:buNone/>
            </a:pPr>
            <a:r>
              <a:rPr lang="pt-BR" sz="1800" dirty="0">
                <a:effectLst/>
                <a:ea typeface="Calibri" panose="020F0502020204030204" pitchFamily="34" charset="0"/>
                <a:cs typeface="Times New Roman" panose="02020603050405020304" pitchFamily="18" charset="0"/>
              </a:rPr>
              <a:t> </a:t>
            </a:r>
          </a:p>
          <a:p>
            <a:pPr indent="0">
              <a:lnSpc>
                <a:spcPct val="100000"/>
              </a:lnSpc>
              <a:spcAft>
                <a:spcPts val="600"/>
              </a:spcAft>
              <a:buNone/>
            </a:pPr>
            <a:r>
              <a:rPr lang="pt-BR" sz="1800" b="1" dirty="0">
                <a:effectLst/>
                <a:ea typeface="Calibri" panose="020F0502020204030204" pitchFamily="34" charset="0"/>
                <a:cs typeface="Times New Roman" panose="02020603050405020304" pitchFamily="18" charset="0"/>
              </a:rPr>
              <a:t>Mário Hildebrandt</a:t>
            </a:r>
          </a:p>
          <a:p>
            <a:pPr indent="0">
              <a:lnSpc>
                <a:spcPct val="100000"/>
              </a:lnSpc>
              <a:spcAft>
                <a:spcPts val="600"/>
              </a:spcAft>
              <a:buNone/>
            </a:pPr>
            <a:r>
              <a:rPr lang="pt-BR" sz="1800" dirty="0">
                <a:effectLst/>
                <a:ea typeface="Calibri" panose="020F0502020204030204" pitchFamily="34" charset="0"/>
                <a:cs typeface="Times New Roman" panose="02020603050405020304" pitchFamily="18" charset="0"/>
              </a:rPr>
              <a:t>Vice-Presidente – Prefeito de Blumenau</a:t>
            </a:r>
          </a:p>
          <a:p>
            <a:pPr>
              <a:lnSpc>
                <a:spcPct val="100000"/>
              </a:lnSpc>
            </a:pPr>
            <a:endParaRPr lang="pt-BR" dirty="0"/>
          </a:p>
        </p:txBody>
      </p:sp>
      <p:sp>
        <p:nvSpPr>
          <p:cNvPr id="4" name="Espaço Reservado para Data 3">
            <a:extLst>
              <a:ext uri="{FF2B5EF4-FFF2-40B4-BE49-F238E27FC236}">
                <a16:creationId xmlns:a16="http://schemas.microsoft.com/office/drawing/2014/main" id="{A7544C79-2E0C-4939-AF15-E363889A65FE}"/>
              </a:ext>
            </a:extLst>
          </p:cNvPr>
          <p:cNvSpPr>
            <a:spLocks noGrp="1"/>
          </p:cNvSpPr>
          <p:nvPr>
            <p:ph type="dt" sz="half" idx="10"/>
          </p:nvPr>
        </p:nvSpPr>
        <p:spPr/>
        <p:txBody>
          <a:bodyPr/>
          <a:lstStyle/>
          <a:p>
            <a:pPr rtl="0"/>
            <a:fld id="{D6866A0C-EEE8-4DE1-9ECF-51EC9C0B8BE2}" type="datetime1">
              <a:rPr lang="pt-BR" smtClean="0"/>
              <a:t>18/05/2021</a:t>
            </a:fld>
            <a:endParaRPr lang="en-US" dirty="0"/>
          </a:p>
        </p:txBody>
      </p:sp>
    </p:spTree>
    <p:extLst>
      <p:ext uri="{BB962C8B-B14F-4D97-AF65-F5344CB8AC3E}">
        <p14:creationId xmlns:p14="http://schemas.microsoft.com/office/powerpoint/2010/main" val="2000614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0C6704-4AAE-48D7-B0A9-F95F4EB699D5}"/>
              </a:ext>
            </a:extLst>
          </p:cNvPr>
          <p:cNvSpPr>
            <a:spLocks noGrp="1"/>
          </p:cNvSpPr>
          <p:nvPr>
            <p:ph type="title"/>
          </p:nvPr>
        </p:nvSpPr>
        <p:spPr/>
        <p:txBody>
          <a:bodyPr/>
          <a:lstStyle/>
          <a:p>
            <a:r>
              <a:rPr lang="pt-BR" dirty="0"/>
              <a:t>CREDENCIAMENTO DE SERVIÇOS PARA ATENDIMENTO LOCAL:</a:t>
            </a:r>
          </a:p>
        </p:txBody>
      </p:sp>
      <p:sp>
        <p:nvSpPr>
          <p:cNvPr id="4" name="Espaço Reservado para Conteúdo 3">
            <a:extLst>
              <a:ext uri="{FF2B5EF4-FFF2-40B4-BE49-F238E27FC236}">
                <a16:creationId xmlns:a16="http://schemas.microsoft.com/office/drawing/2014/main" id="{465B7406-EF6E-4C84-8CA8-09DC86CC626D}"/>
              </a:ext>
            </a:extLst>
          </p:cNvPr>
          <p:cNvSpPr>
            <a:spLocks noGrp="1"/>
          </p:cNvSpPr>
          <p:nvPr>
            <p:ph sz="half" idx="2"/>
          </p:nvPr>
        </p:nvSpPr>
        <p:spPr/>
        <p:txBody>
          <a:bodyPr/>
          <a:lstStyle/>
          <a:p>
            <a:pPr marL="0" indent="0">
              <a:buNone/>
            </a:pPr>
            <a:r>
              <a:rPr lang="pt-BR" dirty="0"/>
              <a:t>Em 2020 foram executadas diversas ações em caráter de mutirão organizadas pelo CISAMVI, os trabalhos mais expressivos foram os mais de 7.500 atendimentos em oftalmologia, os 1.457 ultrassons, as 905 consultas em especialidades, e os 154 exames diagnósticos em neurologia e pneumologia realizados no território de residência dos pacientes.</a:t>
            </a:r>
          </a:p>
        </p:txBody>
      </p:sp>
      <p:sp>
        <p:nvSpPr>
          <p:cNvPr id="5" name="Espaço Reservado para Data 4">
            <a:extLst>
              <a:ext uri="{FF2B5EF4-FFF2-40B4-BE49-F238E27FC236}">
                <a16:creationId xmlns:a16="http://schemas.microsoft.com/office/drawing/2014/main" id="{A67B6F18-2BA1-4359-9FEE-4C161F3815BD}"/>
              </a:ext>
            </a:extLst>
          </p:cNvPr>
          <p:cNvSpPr>
            <a:spLocks noGrp="1"/>
          </p:cNvSpPr>
          <p:nvPr>
            <p:ph type="dt" sz="half" idx="10"/>
          </p:nvPr>
        </p:nvSpPr>
        <p:spPr/>
        <p:txBody>
          <a:bodyPr/>
          <a:lstStyle/>
          <a:p>
            <a:pPr rtl="0"/>
            <a:fld id="{B34586AC-0217-4567-B29B-23EE9A9222A5}" type="datetime1">
              <a:rPr lang="pt-BR" smtClean="0"/>
              <a:t>18/05/2021</a:t>
            </a:fld>
            <a:endParaRPr lang="en-US" dirty="0"/>
          </a:p>
        </p:txBody>
      </p:sp>
      <p:pic>
        <p:nvPicPr>
          <p:cNvPr id="6" name="Espaço Reservado para Conteúdo 5">
            <a:extLst>
              <a:ext uri="{FF2B5EF4-FFF2-40B4-BE49-F238E27FC236}">
                <a16:creationId xmlns:a16="http://schemas.microsoft.com/office/drawing/2014/main" id="{4899C856-C711-403B-AC2B-058EFADEE4D1}"/>
              </a:ext>
            </a:extLst>
          </p:cNvPr>
          <p:cNvPicPr>
            <a:picLocks noGrp="1"/>
          </p:cNvPicPr>
          <p:nvPr>
            <p:ph sz="half" idx="1"/>
          </p:nvPr>
        </p:nvPicPr>
        <p:blipFill>
          <a:blip r:embed="rId2"/>
          <a:stretch>
            <a:fillRect/>
          </a:stretch>
        </p:blipFill>
        <p:spPr>
          <a:xfrm>
            <a:off x="766170" y="2227263"/>
            <a:ext cx="4824010" cy="36337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66885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916AAA-F321-4D18-B836-C051AA99C33F}"/>
              </a:ext>
            </a:extLst>
          </p:cNvPr>
          <p:cNvSpPr>
            <a:spLocks noGrp="1"/>
          </p:cNvSpPr>
          <p:nvPr>
            <p:ph type="title"/>
          </p:nvPr>
        </p:nvSpPr>
        <p:spPr/>
        <p:txBody>
          <a:bodyPr/>
          <a:lstStyle/>
          <a:p>
            <a:r>
              <a:rPr lang="pt-BR" dirty="0"/>
              <a:t>MUTIRÃO DE OFTALMOLOGIA:</a:t>
            </a:r>
          </a:p>
        </p:txBody>
      </p:sp>
      <p:sp>
        <p:nvSpPr>
          <p:cNvPr id="4" name="Espaço Reservado para Conteúdo 3">
            <a:extLst>
              <a:ext uri="{FF2B5EF4-FFF2-40B4-BE49-F238E27FC236}">
                <a16:creationId xmlns:a16="http://schemas.microsoft.com/office/drawing/2014/main" id="{6E724772-05BB-44F6-BAAF-C28208D189AD}"/>
              </a:ext>
            </a:extLst>
          </p:cNvPr>
          <p:cNvSpPr>
            <a:spLocks noGrp="1"/>
          </p:cNvSpPr>
          <p:nvPr>
            <p:ph sz="half" idx="2"/>
          </p:nvPr>
        </p:nvSpPr>
        <p:spPr/>
        <p:txBody>
          <a:bodyPr/>
          <a:lstStyle/>
          <a:p>
            <a:pPr marL="0" indent="0">
              <a:buNone/>
            </a:pPr>
            <a:r>
              <a:rPr lang="pt-BR" dirty="0"/>
              <a:t>O mutirão organizado pelo CISAMVI em parceria com a ONG Olhar pelo Próximo impactou a vida de 7.208 munícipes atendidos, permitindo que os municípios participantes zerassem suas filas de oftalmologia e ainda com uma economia de R$ 683.919,52. O custo total da Campanha foi de R$ 43.007,28, equivalente a R$ 5,62 por atendimento.</a:t>
            </a:r>
          </a:p>
        </p:txBody>
      </p:sp>
      <p:sp>
        <p:nvSpPr>
          <p:cNvPr id="5" name="Espaço Reservado para Data 4">
            <a:extLst>
              <a:ext uri="{FF2B5EF4-FFF2-40B4-BE49-F238E27FC236}">
                <a16:creationId xmlns:a16="http://schemas.microsoft.com/office/drawing/2014/main" id="{F0DC81F7-4179-417C-80C1-7540062BE09C}"/>
              </a:ext>
            </a:extLst>
          </p:cNvPr>
          <p:cNvSpPr>
            <a:spLocks noGrp="1"/>
          </p:cNvSpPr>
          <p:nvPr>
            <p:ph type="dt" sz="half" idx="10"/>
          </p:nvPr>
        </p:nvSpPr>
        <p:spPr/>
        <p:txBody>
          <a:bodyPr/>
          <a:lstStyle/>
          <a:p>
            <a:pPr rtl="0"/>
            <a:fld id="{B34586AC-0217-4567-B29B-23EE9A9222A5}" type="datetime1">
              <a:rPr lang="pt-BR" smtClean="0"/>
              <a:t>18/05/2021</a:t>
            </a:fld>
            <a:endParaRPr lang="en-US" dirty="0"/>
          </a:p>
        </p:txBody>
      </p:sp>
      <p:pic>
        <p:nvPicPr>
          <p:cNvPr id="6" name="Espaço Reservado para Conteúdo 5">
            <a:extLst>
              <a:ext uri="{FF2B5EF4-FFF2-40B4-BE49-F238E27FC236}">
                <a16:creationId xmlns:a16="http://schemas.microsoft.com/office/drawing/2014/main" id="{D76083A2-E4D9-4B60-9D96-045796A4F54B}"/>
              </a:ext>
            </a:extLst>
          </p:cNvPr>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890681" y="2425081"/>
            <a:ext cx="4318519" cy="32388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56139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DCC67ED1-BEE8-4FCE-9055-C51AE0575E6D}"/>
              </a:ext>
            </a:extLst>
          </p:cNvPr>
          <p:cNvSpPr>
            <a:spLocks noGrp="1"/>
          </p:cNvSpPr>
          <p:nvPr>
            <p:ph type="title"/>
          </p:nvPr>
        </p:nvSpPr>
        <p:spPr/>
        <p:txBody>
          <a:bodyPr/>
          <a:lstStyle/>
          <a:p>
            <a:r>
              <a:rPr lang="pt-BR" dirty="0"/>
              <a:t>GRUPOS DE TRABALHOS:</a:t>
            </a:r>
          </a:p>
        </p:txBody>
      </p:sp>
      <p:sp>
        <p:nvSpPr>
          <p:cNvPr id="8" name="Espaço Reservado para Texto 7">
            <a:extLst>
              <a:ext uri="{FF2B5EF4-FFF2-40B4-BE49-F238E27FC236}">
                <a16:creationId xmlns:a16="http://schemas.microsoft.com/office/drawing/2014/main" id="{4A4E4936-96F6-4ECF-8E68-A15B3D7EBD7A}"/>
              </a:ext>
            </a:extLst>
          </p:cNvPr>
          <p:cNvSpPr>
            <a:spLocks noGrp="1"/>
          </p:cNvSpPr>
          <p:nvPr>
            <p:ph type="body" idx="1"/>
          </p:nvPr>
        </p:nvSpPr>
        <p:spPr>
          <a:xfrm>
            <a:off x="952105" y="2250891"/>
            <a:ext cx="4823857" cy="557784"/>
          </a:xfrm>
        </p:spPr>
        <p:txBody>
          <a:bodyPr/>
          <a:lstStyle/>
          <a:p>
            <a:r>
              <a:rPr lang="pt-BR" sz="1800" dirty="0"/>
              <a:t>CISAMVI na composição do Grupo de Trabalho em Defesa das Mulheres, convocado pela Federação de Consórcios, Associações de Municípios e Municípios, entre 2019 e 2020.</a:t>
            </a:r>
          </a:p>
        </p:txBody>
      </p:sp>
      <p:pic>
        <p:nvPicPr>
          <p:cNvPr id="6" name="Espaço Reservado para Conteúdo 5">
            <a:extLst>
              <a:ext uri="{FF2B5EF4-FFF2-40B4-BE49-F238E27FC236}">
                <a16:creationId xmlns:a16="http://schemas.microsoft.com/office/drawing/2014/main" id="{5E400B83-2CE3-4402-BA76-D8F405C3A843}"/>
              </a:ext>
            </a:extLst>
          </p:cNvPr>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952105" y="3488627"/>
            <a:ext cx="4823857" cy="2935287"/>
          </a:xfrm>
          <a:prstGeom prst="rect">
            <a:avLst/>
          </a:prstGeom>
          <a:noFill/>
          <a:ln>
            <a:noFill/>
          </a:ln>
        </p:spPr>
      </p:pic>
      <p:sp>
        <p:nvSpPr>
          <p:cNvPr id="9" name="Espaço Reservado para Texto 8">
            <a:extLst>
              <a:ext uri="{FF2B5EF4-FFF2-40B4-BE49-F238E27FC236}">
                <a16:creationId xmlns:a16="http://schemas.microsoft.com/office/drawing/2014/main" id="{CE0826D3-A5AF-483A-9278-755CA727AF6D}"/>
              </a:ext>
            </a:extLst>
          </p:cNvPr>
          <p:cNvSpPr>
            <a:spLocks noGrp="1"/>
          </p:cNvSpPr>
          <p:nvPr>
            <p:ph type="body" sz="quarter" idx="3"/>
          </p:nvPr>
        </p:nvSpPr>
        <p:spPr/>
        <p:txBody>
          <a:bodyPr/>
          <a:lstStyle/>
          <a:p>
            <a:r>
              <a:rPr lang="pt-BR" sz="1800" dirty="0"/>
              <a:t>CISAMVI (sede) na tutoria do   Programa de Fortalecimento da Atenção Primária à Saúde – Qualifica APS (2020) – Grupos e trabalhos discutindo casos e elaborando o planejamento de ações. </a:t>
            </a:r>
          </a:p>
        </p:txBody>
      </p:sp>
      <p:sp>
        <p:nvSpPr>
          <p:cNvPr id="5" name="Espaço Reservado para Data 4">
            <a:extLst>
              <a:ext uri="{FF2B5EF4-FFF2-40B4-BE49-F238E27FC236}">
                <a16:creationId xmlns:a16="http://schemas.microsoft.com/office/drawing/2014/main" id="{D86AC065-3E6C-42BE-B140-33DD2AF84DEC}"/>
              </a:ext>
            </a:extLst>
          </p:cNvPr>
          <p:cNvSpPr>
            <a:spLocks noGrp="1"/>
          </p:cNvSpPr>
          <p:nvPr>
            <p:ph type="dt" sz="half" idx="10"/>
          </p:nvPr>
        </p:nvSpPr>
        <p:spPr/>
        <p:txBody>
          <a:bodyPr/>
          <a:lstStyle/>
          <a:p>
            <a:pPr rtl="0"/>
            <a:fld id="{B34586AC-0217-4567-B29B-23EE9A9222A5}" type="datetime1">
              <a:rPr lang="pt-BR" smtClean="0"/>
              <a:t>18/05/2021</a:t>
            </a:fld>
            <a:endParaRPr lang="en-US" dirty="0"/>
          </a:p>
        </p:txBody>
      </p:sp>
      <p:pic>
        <p:nvPicPr>
          <p:cNvPr id="10" name="Espaço Reservado para Conteúdo 9">
            <a:extLst>
              <a:ext uri="{FF2B5EF4-FFF2-40B4-BE49-F238E27FC236}">
                <a16:creationId xmlns:a16="http://schemas.microsoft.com/office/drawing/2014/main" id="{8626D5D9-9168-4384-83F7-FC8C70A19959}"/>
              </a:ext>
            </a:extLst>
          </p:cNvPr>
          <p:cNvPicPr>
            <a:picLocks noGrp="1"/>
          </p:cNvPicPr>
          <p:nvPr>
            <p:ph sz="quarter" idx="4"/>
          </p:nvPr>
        </p:nvPicPr>
        <p:blipFill rotWithShape="1">
          <a:blip r:embed="rId3">
            <a:extLst>
              <a:ext uri="{28A0092B-C50C-407E-A947-70E740481C1C}">
                <a14:useLocalDpi xmlns:a14="http://schemas.microsoft.com/office/drawing/2010/main" val="0"/>
              </a:ext>
            </a:extLst>
          </a:blip>
          <a:srcRect t="23690"/>
          <a:stretch/>
        </p:blipFill>
        <p:spPr bwMode="auto">
          <a:xfrm>
            <a:off x="6447963" y="3488627"/>
            <a:ext cx="5131723" cy="293528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27115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E33BFF-3F3B-4CCC-88CB-EEF7FEFC35E2}"/>
              </a:ext>
            </a:extLst>
          </p:cNvPr>
          <p:cNvSpPr>
            <a:spLocks noGrp="1"/>
          </p:cNvSpPr>
          <p:nvPr>
            <p:ph type="title"/>
          </p:nvPr>
        </p:nvSpPr>
        <p:spPr/>
        <p:txBody>
          <a:bodyPr/>
          <a:lstStyle/>
          <a:p>
            <a:r>
              <a:rPr lang="pt-BR" dirty="0"/>
              <a:t>processo de compra via Consórcio</a:t>
            </a:r>
          </a:p>
        </p:txBody>
      </p:sp>
      <p:sp>
        <p:nvSpPr>
          <p:cNvPr id="3" name="Espaço Reservado para Conteúdo 2">
            <a:extLst>
              <a:ext uri="{FF2B5EF4-FFF2-40B4-BE49-F238E27FC236}">
                <a16:creationId xmlns:a16="http://schemas.microsoft.com/office/drawing/2014/main" id="{90BFA8E9-54C0-4985-8952-8AFC4304AABD}"/>
              </a:ext>
            </a:extLst>
          </p:cNvPr>
          <p:cNvSpPr>
            <a:spLocks noGrp="1"/>
          </p:cNvSpPr>
          <p:nvPr>
            <p:ph idx="1"/>
          </p:nvPr>
        </p:nvSpPr>
        <p:spPr/>
        <p:txBody>
          <a:bodyPr/>
          <a:lstStyle/>
          <a:p>
            <a:r>
              <a:rPr lang="pt-BR" dirty="0"/>
              <a:t>Entendimento sobre o processo atual no município.</a:t>
            </a:r>
          </a:p>
          <a:p>
            <a:r>
              <a:rPr lang="pt-BR" dirty="0"/>
              <a:t>Apresentação da nota técnica do CISAMVI.</a:t>
            </a:r>
          </a:p>
          <a:p>
            <a:r>
              <a:rPr lang="pt-BR" dirty="0"/>
              <a:t>Discussão sobre o formato das contratações entre Blumenau e CISAMVI, para ser replicado aos demais.</a:t>
            </a:r>
          </a:p>
          <a:p>
            <a:r>
              <a:rPr lang="pt-BR" dirty="0"/>
              <a:t>Questões contábeis.</a:t>
            </a:r>
          </a:p>
        </p:txBody>
      </p:sp>
      <p:sp>
        <p:nvSpPr>
          <p:cNvPr id="4" name="Espaço Reservado para Texto 3">
            <a:extLst>
              <a:ext uri="{FF2B5EF4-FFF2-40B4-BE49-F238E27FC236}">
                <a16:creationId xmlns:a16="http://schemas.microsoft.com/office/drawing/2014/main" id="{DE4F5A97-6645-4FF9-94A4-9224AAFEE52B}"/>
              </a:ext>
            </a:extLst>
          </p:cNvPr>
          <p:cNvSpPr>
            <a:spLocks noGrp="1"/>
          </p:cNvSpPr>
          <p:nvPr>
            <p:ph type="body" sz="half" idx="2"/>
          </p:nvPr>
        </p:nvSpPr>
        <p:spPr/>
        <p:txBody>
          <a:bodyPr/>
          <a:lstStyle/>
          <a:p>
            <a:endParaRPr lang="pt-BR"/>
          </a:p>
        </p:txBody>
      </p:sp>
      <p:sp>
        <p:nvSpPr>
          <p:cNvPr id="5" name="Espaço Reservado para Data 4">
            <a:extLst>
              <a:ext uri="{FF2B5EF4-FFF2-40B4-BE49-F238E27FC236}">
                <a16:creationId xmlns:a16="http://schemas.microsoft.com/office/drawing/2014/main" id="{F8798517-E8FA-4B9B-967C-BE5D54253B53}"/>
              </a:ext>
            </a:extLst>
          </p:cNvPr>
          <p:cNvSpPr>
            <a:spLocks noGrp="1"/>
          </p:cNvSpPr>
          <p:nvPr>
            <p:ph type="dt" sz="half" idx="10"/>
          </p:nvPr>
        </p:nvSpPr>
        <p:spPr/>
        <p:txBody>
          <a:bodyPr/>
          <a:lstStyle/>
          <a:p>
            <a:pPr rtl="0"/>
            <a:fld id="{F26C5998-667C-4083-8EAC-8B78C6E30EC5}" type="datetime1">
              <a:rPr lang="pt-BR" smtClean="0"/>
              <a:t>18/05/2021</a:t>
            </a:fld>
            <a:endParaRPr lang="en-US" dirty="0"/>
          </a:p>
        </p:txBody>
      </p:sp>
    </p:spTree>
    <p:extLst>
      <p:ext uri="{BB962C8B-B14F-4D97-AF65-F5344CB8AC3E}">
        <p14:creationId xmlns:p14="http://schemas.microsoft.com/office/powerpoint/2010/main" val="874809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57D8D3-7AF8-4CA3-8EEC-BCCA71FD0E6C}"/>
              </a:ext>
            </a:extLst>
          </p:cNvPr>
          <p:cNvSpPr>
            <a:spLocks noGrp="1"/>
          </p:cNvSpPr>
          <p:nvPr>
            <p:ph type="title"/>
          </p:nvPr>
        </p:nvSpPr>
        <p:spPr/>
        <p:txBody>
          <a:bodyPr/>
          <a:lstStyle/>
          <a:p>
            <a:r>
              <a:rPr lang="pt-BR" dirty="0"/>
              <a:t>A BUSCA PELA INOVAÇÃO EM TUDO O QUE É FEITO:</a:t>
            </a:r>
          </a:p>
        </p:txBody>
      </p:sp>
      <p:sp>
        <p:nvSpPr>
          <p:cNvPr id="8" name="Espaço Reservado para Conteúdo 7">
            <a:extLst>
              <a:ext uri="{FF2B5EF4-FFF2-40B4-BE49-F238E27FC236}">
                <a16:creationId xmlns:a16="http://schemas.microsoft.com/office/drawing/2014/main" id="{C46A73E7-C4E2-4179-B372-32CC0C8B199C}"/>
              </a:ext>
            </a:extLst>
          </p:cNvPr>
          <p:cNvSpPr>
            <a:spLocks noGrp="1"/>
          </p:cNvSpPr>
          <p:nvPr>
            <p:ph idx="1"/>
          </p:nvPr>
        </p:nvSpPr>
        <p:spPr>
          <a:xfrm>
            <a:off x="4900929" y="1179829"/>
            <a:ext cx="5044930" cy="4658216"/>
          </a:xfrm>
        </p:spPr>
        <p:txBody>
          <a:bodyPr/>
          <a:lstStyle/>
          <a:p>
            <a:pPr marL="0" indent="0">
              <a:buNone/>
            </a:pPr>
            <a:r>
              <a:rPr lang="pt-BR" dirty="0"/>
              <a:t>A busca pela inovação está presente em todos os trabalhos e atividades assumidas pelo CISAMVI, e se reflete na capacidade de potencializar o monitoramento local e regional no desenvolvimento da região, proporcionando a participação colaborativa de todos os agentes envolvidos, desde conselhos municipais, técnicos locais, gestores SUS, Prefeitos e agentes regionais, em suas atividades.</a:t>
            </a:r>
          </a:p>
        </p:txBody>
      </p:sp>
      <p:sp>
        <p:nvSpPr>
          <p:cNvPr id="10" name="Espaço Reservado para Texto 9">
            <a:extLst>
              <a:ext uri="{FF2B5EF4-FFF2-40B4-BE49-F238E27FC236}">
                <a16:creationId xmlns:a16="http://schemas.microsoft.com/office/drawing/2014/main" id="{87BDAB8E-AE73-4A72-88CD-DD039F33A03B}"/>
              </a:ext>
            </a:extLst>
          </p:cNvPr>
          <p:cNvSpPr>
            <a:spLocks noGrp="1"/>
          </p:cNvSpPr>
          <p:nvPr>
            <p:ph type="body" sz="half" idx="2"/>
          </p:nvPr>
        </p:nvSpPr>
        <p:spPr/>
        <p:txBody>
          <a:bodyPr/>
          <a:lstStyle/>
          <a:p>
            <a:endParaRPr lang="pt-BR"/>
          </a:p>
        </p:txBody>
      </p:sp>
      <p:sp>
        <p:nvSpPr>
          <p:cNvPr id="7" name="Espaço Reservado para Data 6">
            <a:extLst>
              <a:ext uri="{FF2B5EF4-FFF2-40B4-BE49-F238E27FC236}">
                <a16:creationId xmlns:a16="http://schemas.microsoft.com/office/drawing/2014/main" id="{A4C41E67-9A5C-4BA8-9FE3-7D5626CD98E8}"/>
              </a:ext>
            </a:extLst>
          </p:cNvPr>
          <p:cNvSpPr>
            <a:spLocks noGrp="1"/>
          </p:cNvSpPr>
          <p:nvPr>
            <p:ph type="dt" sz="half" idx="10"/>
          </p:nvPr>
        </p:nvSpPr>
        <p:spPr/>
        <p:txBody>
          <a:bodyPr/>
          <a:lstStyle/>
          <a:p>
            <a:pPr rtl="0"/>
            <a:fld id="{05EA9A4D-5B4A-4536-B4F3-3781F06B7402}" type="datetime1">
              <a:rPr lang="pt-BR" smtClean="0"/>
              <a:t>18/05/2021</a:t>
            </a:fld>
            <a:endParaRPr lang="en-US" dirty="0"/>
          </a:p>
        </p:txBody>
      </p:sp>
      <p:sp>
        <p:nvSpPr>
          <p:cNvPr id="11" name="Sinal de Adição 10">
            <a:extLst>
              <a:ext uri="{FF2B5EF4-FFF2-40B4-BE49-F238E27FC236}">
                <a16:creationId xmlns:a16="http://schemas.microsoft.com/office/drawing/2014/main" id="{4D989E88-7C4F-4CE3-850A-0C67F1BAC856}"/>
              </a:ext>
            </a:extLst>
          </p:cNvPr>
          <p:cNvSpPr/>
          <p:nvPr/>
        </p:nvSpPr>
        <p:spPr>
          <a:xfrm>
            <a:off x="10301491" y="2655869"/>
            <a:ext cx="1542426" cy="1542426"/>
          </a:xfrm>
          <a:prstGeom prst="mathPlu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2381651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BBDA7FCD-96FC-45AE-9640-FACA198DD1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3886" y="4833938"/>
            <a:ext cx="2819399" cy="2024062"/>
          </a:xfrm>
          <a:prstGeom prst="rect">
            <a:avLst/>
          </a:prstGeom>
        </p:spPr>
      </p:pic>
      <p:sp>
        <p:nvSpPr>
          <p:cNvPr id="2" name="Título 1">
            <a:extLst>
              <a:ext uri="{FF2B5EF4-FFF2-40B4-BE49-F238E27FC236}">
                <a16:creationId xmlns:a16="http://schemas.microsoft.com/office/drawing/2014/main" id="{56877272-C5CC-40A4-AAB7-4178BBE02CE5}"/>
              </a:ext>
            </a:extLst>
          </p:cNvPr>
          <p:cNvSpPr>
            <a:spLocks noGrp="1"/>
          </p:cNvSpPr>
          <p:nvPr>
            <p:ph type="title"/>
          </p:nvPr>
        </p:nvSpPr>
        <p:spPr/>
        <p:txBody>
          <a:bodyPr/>
          <a:lstStyle/>
          <a:p>
            <a:r>
              <a:rPr lang="pt-BR" dirty="0"/>
              <a:t>SOBRE ECONOMIA E EFICIÊNCIA:</a:t>
            </a:r>
          </a:p>
        </p:txBody>
      </p:sp>
      <p:sp>
        <p:nvSpPr>
          <p:cNvPr id="3" name="Espaço Reservado para Conteúdo 2">
            <a:extLst>
              <a:ext uri="{FF2B5EF4-FFF2-40B4-BE49-F238E27FC236}">
                <a16:creationId xmlns:a16="http://schemas.microsoft.com/office/drawing/2014/main" id="{EA5C2BCB-61A5-4ED2-B158-64B126693CFD}"/>
              </a:ext>
            </a:extLst>
          </p:cNvPr>
          <p:cNvSpPr>
            <a:spLocks noGrp="1"/>
          </p:cNvSpPr>
          <p:nvPr>
            <p:ph idx="1"/>
          </p:nvPr>
        </p:nvSpPr>
        <p:spPr/>
        <p:txBody>
          <a:bodyPr>
            <a:normAutofit/>
          </a:bodyPr>
          <a:lstStyle/>
          <a:p>
            <a:pPr marL="0" indent="0">
              <a:buNone/>
            </a:pPr>
            <a:r>
              <a:rPr lang="pt-BR" sz="1800" dirty="0"/>
              <a:t>Korz e Schmitt (2020), ao analisarem um recorte das compras compartilhadas do CISAMVI, constataram o seguinte: </a:t>
            </a:r>
          </a:p>
          <a:p>
            <a:pPr marL="0" indent="0">
              <a:buNone/>
            </a:pPr>
            <a:endParaRPr lang="pt-BR" sz="1800" dirty="0"/>
          </a:p>
          <a:p>
            <a:pPr marL="0" indent="0">
              <a:buNone/>
            </a:pPr>
            <a:r>
              <a:rPr lang="pt-BR" sz="1800" dirty="0"/>
              <a:t>“</a:t>
            </a:r>
            <a:r>
              <a:rPr lang="pt-BR" sz="1800" i="1" dirty="0"/>
              <a:t>Comprovou-se aqui que a ação compartilhada nos Consórcios Públicos fortalece a integração entre entes locais, inovando a gestão, promovendo no desenvolvimento regional de forma integrada além de possibilitar o planejamento de ações de interesse comum entre os entes consorciados, gerando maior eficiência e transparência na execução dos serviços públicos ofertados.</a:t>
            </a:r>
            <a:r>
              <a:rPr lang="pt-BR" sz="1800" dirty="0"/>
              <a:t>”</a:t>
            </a:r>
          </a:p>
        </p:txBody>
      </p:sp>
      <p:sp>
        <p:nvSpPr>
          <p:cNvPr id="4" name="Espaço Reservado para Texto 3">
            <a:extLst>
              <a:ext uri="{FF2B5EF4-FFF2-40B4-BE49-F238E27FC236}">
                <a16:creationId xmlns:a16="http://schemas.microsoft.com/office/drawing/2014/main" id="{20A3C7B2-8D14-4380-8DD9-048CA5D27536}"/>
              </a:ext>
            </a:extLst>
          </p:cNvPr>
          <p:cNvSpPr>
            <a:spLocks noGrp="1"/>
          </p:cNvSpPr>
          <p:nvPr>
            <p:ph type="body" sz="half" idx="2"/>
          </p:nvPr>
        </p:nvSpPr>
        <p:spPr/>
        <p:txBody>
          <a:bodyPr/>
          <a:lstStyle/>
          <a:p>
            <a:endParaRPr lang="pt-BR" dirty="0"/>
          </a:p>
        </p:txBody>
      </p:sp>
      <p:sp>
        <p:nvSpPr>
          <p:cNvPr id="5" name="Espaço Reservado para Data 4">
            <a:extLst>
              <a:ext uri="{FF2B5EF4-FFF2-40B4-BE49-F238E27FC236}">
                <a16:creationId xmlns:a16="http://schemas.microsoft.com/office/drawing/2014/main" id="{CA7800D8-6522-4DD2-A54D-C8799F2D34D5}"/>
              </a:ext>
            </a:extLst>
          </p:cNvPr>
          <p:cNvSpPr>
            <a:spLocks noGrp="1"/>
          </p:cNvSpPr>
          <p:nvPr>
            <p:ph type="dt" sz="half" idx="10"/>
          </p:nvPr>
        </p:nvSpPr>
        <p:spPr/>
        <p:txBody>
          <a:bodyPr/>
          <a:lstStyle/>
          <a:p>
            <a:pPr rtl="0"/>
            <a:fld id="{F26C5998-667C-4083-8EAC-8B78C6E30EC5}" type="datetime1">
              <a:rPr lang="pt-BR" smtClean="0"/>
              <a:t>18/05/2021</a:t>
            </a:fld>
            <a:endParaRPr lang="en-US" dirty="0"/>
          </a:p>
        </p:txBody>
      </p:sp>
    </p:spTree>
    <p:extLst>
      <p:ext uri="{BB962C8B-B14F-4D97-AF65-F5344CB8AC3E}">
        <p14:creationId xmlns:p14="http://schemas.microsoft.com/office/powerpoint/2010/main" val="128003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347241-1AA6-4C0F-9B07-10B3FFFFA9C5}"/>
              </a:ext>
            </a:extLst>
          </p:cNvPr>
          <p:cNvSpPr>
            <a:spLocks noGrp="1"/>
          </p:cNvSpPr>
          <p:nvPr>
            <p:ph type="title"/>
          </p:nvPr>
        </p:nvSpPr>
        <p:spPr/>
        <p:txBody>
          <a:bodyPr/>
          <a:lstStyle/>
          <a:p>
            <a:r>
              <a:rPr lang="pt-BR" dirty="0"/>
              <a:t>VALORES HUMANOS VIVENCIADOS NA PRÁTICA:</a:t>
            </a:r>
          </a:p>
        </p:txBody>
      </p:sp>
      <p:sp>
        <p:nvSpPr>
          <p:cNvPr id="3" name="Espaço Reservado para Conteúdo 2">
            <a:extLst>
              <a:ext uri="{FF2B5EF4-FFF2-40B4-BE49-F238E27FC236}">
                <a16:creationId xmlns:a16="http://schemas.microsoft.com/office/drawing/2014/main" id="{9A1C4BA1-BA4D-4FD8-AF9C-0623F7F0C67D}"/>
              </a:ext>
            </a:extLst>
          </p:cNvPr>
          <p:cNvSpPr>
            <a:spLocks noGrp="1"/>
          </p:cNvSpPr>
          <p:nvPr>
            <p:ph idx="1"/>
          </p:nvPr>
        </p:nvSpPr>
        <p:spPr>
          <a:xfrm>
            <a:off x="4900929" y="1179829"/>
            <a:ext cx="4974591" cy="4658216"/>
          </a:xfrm>
        </p:spPr>
        <p:txBody>
          <a:bodyPr>
            <a:normAutofit/>
          </a:bodyPr>
          <a:lstStyle/>
          <a:p>
            <a:pPr marL="0" indent="0">
              <a:buNone/>
            </a:pPr>
            <a:r>
              <a:rPr lang="pt-BR" sz="1800" dirty="0"/>
              <a:t>O CISAMVI demonstra o quando os valores humanos fazem parte da instituição com o exemplo. A composição do quadro de colaboradores é ocupado em mais de 50% por mulheres, e em posição de gerencia da entidade.</a:t>
            </a:r>
          </a:p>
          <a:p>
            <a:pPr marL="0" indent="0">
              <a:buNone/>
            </a:pPr>
            <a:endParaRPr lang="pt-BR" sz="1800" dirty="0"/>
          </a:p>
          <a:p>
            <a:pPr marL="0" indent="0">
              <a:buNone/>
            </a:pPr>
            <a:r>
              <a:rPr lang="pt-BR" sz="1800" dirty="0"/>
              <a:t>Operacionalizamos a instituição com a integração dos jovens, menores, como estagiários, onde propomos que o ambiente de trabalho seja desafiador e instigue ao conhecimento, para que obtenham a ideia clara sobre a escolha de suas carreiras.</a:t>
            </a:r>
          </a:p>
        </p:txBody>
      </p:sp>
      <p:sp>
        <p:nvSpPr>
          <p:cNvPr id="4" name="Espaço Reservado para Texto 3">
            <a:extLst>
              <a:ext uri="{FF2B5EF4-FFF2-40B4-BE49-F238E27FC236}">
                <a16:creationId xmlns:a16="http://schemas.microsoft.com/office/drawing/2014/main" id="{E68C8533-67D8-40C1-88F6-0A633E20FE2C}"/>
              </a:ext>
            </a:extLst>
          </p:cNvPr>
          <p:cNvSpPr>
            <a:spLocks noGrp="1"/>
          </p:cNvSpPr>
          <p:nvPr>
            <p:ph type="body" sz="half" idx="2"/>
          </p:nvPr>
        </p:nvSpPr>
        <p:spPr/>
        <p:txBody>
          <a:bodyPr/>
          <a:lstStyle/>
          <a:p>
            <a:endParaRPr lang="pt-BR"/>
          </a:p>
        </p:txBody>
      </p:sp>
      <p:sp>
        <p:nvSpPr>
          <p:cNvPr id="5" name="Espaço Reservado para Data 4">
            <a:extLst>
              <a:ext uri="{FF2B5EF4-FFF2-40B4-BE49-F238E27FC236}">
                <a16:creationId xmlns:a16="http://schemas.microsoft.com/office/drawing/2014/main" id="{ADD5C4DB-DD67-438A-B95C-577DB5FAF409}"/>
              </a:ext>
            </a:extLst>
          </p:cNvPr>
          <p:cNvSpPr>
            <a:spLocks noGrp="1"/>
          </p:cNvSpPr>
          <p:nvPr>
            <p:ph type="dt" sz="half" idx="10"/>
          </p:nvPr>
        </p:nvSpPr>
        <p:spPr/>
        <p:txBody>
          <a:bodyPr/>
          <a:lstStyle/>
          <a:p>
            <a:pPr rtl="0"/>
            <a:fld id="{F26C5998-667C-4083-8EAC-8B78C6E30EC5}" type="datetime1">
              <a:rPr lang="pt-BR" smtClean="0"/>
              <a:t>18/05/2021</a:t>
            </a:fld>
            <a:endParaRPr lang="en-US" dirty="0"/>
          </a:p>
        </p:txBody>
      </p:sp>
      <p:sp>
        <p:nvSpPr>
          <p:cNvPr id="6" name="Igual a 5">
            <a:extLst>
              <a:ext uri="{FF2B5EF4-FFF2-40B4-BE49-F238E27FC236}">
                <a16:creationId xmlns:a16="http://schemas.microsoft.com/office/drawing/2014/main" id="{BEC5A276-F1E7-4FFB-9C5A-C47BE80DF3E6}"/>
              </a:ext>
            </a:extLst>
          </p:cNvPr>
          <p:cNvSpPr/>
          <p:nvPr/>
        </p:nvSpPr>
        <p:spPr>
          <a:xfrm>
            <a:off x="10213145" y="2655869"/>
            <a:ext cx="1772529" cy="1451897"/>
          </a:xfrm>
          <a:prstGeom prst="mathEqual">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17035309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EE6363AD-44FE-4B44-9EB9-A74CA8010CFB}"/>
              </a:ext>
            </a:extLst>
          </p:cNvPr>
          <p:cNvSpPr>
            <a:spLocks noGrp="1"/>
          </p:cNvSpPr>
          <p:nvPr>
            <p:ph type="title"/>
          </p:nvPr>
        </p:nvSpPr>
        <p:spPr/>
        <p:txBody>
          <a:bodyPr/>
          <a:lstStyle/>
          <a:p>
            <a:r>
              <a:rPr lang="pt-BR" dirty="0"/>
              <a:t>Muito Obrigado! </a:t>
            </a:r>
          </a:p>
        </p:txBody>
      </p:sp>
      <p:sp>
        <p:nvSpPr>
          <p:cNvPr id="9" name="Espaço Reservado para Conteúdo 8">
            <a:extLst>
              <a:ext uri="{FF2B5EF4-FFF2-40B4-BE49-F238E27FC236}">
                <a16:creationId xmlns:a16="http://schemas.microsoft.com/office/drawing/2014/main" id="{8D27E797-7281-4018-B5A9-D29C8F3EDB27}"/>
              </a:ext>
            </a:extLst>
          </p:cNvPr>
          <p:cNvSpPr>
            <a:spLocks noGrp="1"/>
          </p:cNvSpPr>
          <p:nvPr>
            <p:ph idx="1"/>
          </p:nvPr>
        </p:nvSpPr>
        <p:spPr/>
        <p:txBody>
          <a:bodyPr>
            <a:normAutofit/>
          </a:bodyPr>
          <a:lstStyle/>
          <a:p>
            <a:pPr marL="0" indent="0">
              <a:lnSpc>
                <a:spcPct val="100000"/>
              </a:lnSpc>
              <a:spcBef>
                <a:spcPts val="0"/>
              </a:spcBef>
              <a:spcAft>
                <a:spcPts val="0"/>
              </a:spcAft>
              <a:buNone/>
            </a:pPr>
            <a:r>
              <a:rPr lang="pt-BR" sz="1500" b="1" dirty="0"/>
              <a:t>ÉRCIO KRIEK</a:t>
            </a:r>
          </a:p>
          <a:p>
            <a:pPr marL="0" indent="0">
              <a:lnSpc>
                <a:spcPct val="100000"/>
              </a:lnSpc>
              <a:spcBef>
                <a:spcPts val="0"/>
              </a:spcBef>
              <a:spcAft>
                <a:spcPts val="0"/>
              </a:spcAft>
              <a:buNone/>
            </a:pPr>
            <a:r>
              <a:rPr lang="pt-BR" sz="1400" dirty="0"/>
              <a:t>Presidente do CISAMVI</a:t>
            </a:r>
          </a:p>
          <a:p>
            <a:pPr marL="0" indent="0">
              <a:lnSpc>
                <a:spcPct val="100000"/>
              </a:lnSpc>
              <a:spcBef>
                <a:spcPts val="0"/>
              </a:spcBef>
              <a:spcAft>
                <a:spcPts val="0"/>
              </a:spcAft>
              <a:buNone/>
            </a:pPr>
            <a:r>
              <a:rPr lang="pt-BR" sz="1400" dirty="0"/>
              <a:t>Prefeito de Pomerode</a:t>
            </a:r>
          </a:p>
          <a:p>
            <a:pPr marL="0" indent="0">
              <a:lnSpc>
                <a:spcPct val="100000"/>
              </a:lnSpc>
              <a:spcBef>
                <a:spcPts val="0"/>
              </a:spcBef>
              <a:spcAft>
                <a:spcPts val="0"/>
              </a:spcAft>
              <a:buNone/>
            </a:pPr>
            <a:endParaRPr lang="pt-BR" sz="1500" b="1" dirty="0"/>
          </a:p>
          <a:p>
            <a:pPr marL="0" indent="0">
              <a:lnSpc>
                <a:spcPct val="100000"/>
              </a:lnSpc>
              <a:spcBef>
                <a:spcPts val="0"/>
              </a:spcBef>
              <a:spcAft>
                <a:spcPts val="0"/>
              </a:spcAft>
              <a:buNone/>
            </a:pPr>
            <a:r>
              <a:rPr lang="pt-BR" sz="1500" b="1" dirty="0"/>
              <a:t>CLEONES HOSTINS</a:t>
            </a:r>
          </a:p>
          <a:p>
            <a:pPr marL="0" indent="0">
              <a:lnSpc>
                <a:spcPct val="100000"/>
              </a:lnSpc>
              <a:spcBef>
                <a:spcPts val="0"/>
              </a:spcBef>
              <a:spcAft>
                <a:spcPts val="0"/>
              </a:spcAft>
              <a:buNone/>
            </a:pPr>
            <a:r>
              <a:rPr lang="pt-BR" sz="1400" dirty="0"/>
              <a:t>Diretor Executivo CISAMVI</a:t>
            </a:r>
          </a:p>
          <a:p>
            <a:pPr marL="0" indent="0">
              <a:lnSpc>
                <a:spcPct val="100000"/>
              </a:lnSpc>
              <a:spcBef>
                <a:spcPts val="0"/>
              </a:spcBef>
              <a:spcAft>
                <a:spcPts val="0"/>
              </a:spcAft>
              <a:buNone/>
            </a:pPr>
            <a:endParaRPr lang="pt-BR" sz="1400" dirty="0"/>
          </a:p>
          <a:p>
            <a:pPr marL="0" indent="0">
              <a:lnSpc>
                <a:spcPct val="100000"/>
              </a:lnSpc>
              <a:spcBef>
                <a:spcPts val="0"/>
              </a:spcBef>
              <a:spcAft>
                <a:spcPts val="0"/>
              </a:spcAft>
              <a:buNone/>
            </a:pPr>
            <a:r>
              <a:rPr lang="pt-BR" sz="1400" dirty="0"/>
              <a:t>diretor@cisamvi.sc.gov.br</a:t>
            </a:r>
          </a:p>
          <a:p>
            <a:pPr marL="0" indent="0">
              <a:lnSpc>
                <a:spcPct val="100000"/>
              </a:lnSpc>
              <a:spcBef>
                <a:spcPts val="0"/>
              </a:spcBef>
              <a:spcAft>
                <a:spcPts val="0"/>
              </a:spcAft>
              <a:buNone/>
            </a:pPr>
            <a:r>
              <a:rPr lang="pt-BR" sz="1400" dirty="0"/>
              <a:t>www.cisamvi.sc.gov.br</a:t>
            </a:r>
          </a:p>
          <a:p>
            <a:pPr marL="0" indent="0">
              <a:lnSpc>
                <a:spcPct val="100000"/>
              </a:lnSpc>
              <a:spcBef>
                <a:spcPts val="0"/>
              </a:spcBef>
              <a:spcAft>
                <a:spcPts val="0"/>
              </a:spcAft>
              <a:buNone/>
            </a:pPr>
            <a:endParaRPr lang="pt-BR" sz="1400" dirty="0"/>
          </a:p>
          <a:p>
            <a:pPr marL="0" indent="0">
              <a:lnSpc>
                <a:spcPct val="100000"/>
              </a:lnSpc>
              <a:spcBef>
                <a:spcPts val="0"/>
              </a:spcBef>
              <a:spcAft>
                <a:spcPts val="0"/>
              </a:spcAft>
              <a:buNone/>
            </a:pPr>
            <a:endParaRPr lang="pt-BR" sz="1400" dirty="0"/>
          </a:p>
        </p:txBody>
      </p:sp>
      <p:sp>
        <p:nvSpPr>
          <p:cNvPr id="2" name="Espaço Reservado para Texto 1">
            <a:extLst>
              <a:ext uri="{FF2B5EF4-FFF2-40B4-BE49-F238E27FC236}">
                <a16:creationId xmlns:a16="http://schemas.microsoft.com/office/drawing/2014/main" id="{452FD0B3-E9E6-41D5-A9BD-AEA0315DCD60}"/>
              </a:ext>
            </a:extLst>
          </p:cNvPr>
          <p:cNvSpPr>
            <a:spLocks noGrp="1"/>
          </p:cNvSpPr>
          <p:nvPr>
            <p:ph type="body" sz="half" idx="2"/>
          </p:nvPr>
        </p:nvSpPr>
        <p:spPr/>
        <p:txBody>
          <a:bodyPr/>
          <a:lstStyle/>
          <a:p>
            <a:endParaRPr lang="pt-BR" dirty="0"/>
          </a:p>
        </p:txBody>
      </p:sp>
      <p:sp>
        <p:nvSpPr>
          <p:cNvPr id="5" name="Espaço Reservado para Data 4">
            <a:extLst>
              <a:ext uri="{FF2B5EF4-FFF2-40B4-BE49-F238E27FC236}">
                <a16:creationId xmlns:a16="http://schemas.microsoft.com/office/drawing/2014/main" id="{255B9DEB-B576-4C81-9C4B-5C558DC1F9A0}"/>
              </a:ext>
            </a:extLst>
          </p:cNvPr>
          <p:cNvSpPr>
            <a:spLocks noGrp="1"/>
          </p:cNvSpPr>
          <p:nvPr>
            <p:ph type="dt" sz="half" idx="10"/>
          </p:nvPr>
        </p:nvSpPr>
        <p:spPr/>
        <p:txBody>
          <a:bodyPr/>
          <a:lstStyle/>
          <a:p>
            <a:pPr rtl="0"/>
            <a:fld id="{F26C5998-667C-4083-8EAC-8B78C6E30EC5}" type="datetime1">
              <a:rPr lang="pt-BR" smtClean="0"/>
              <a:t>18/05/2021</a:t>
            </a:fld>
            <a:endParaRPr lang="en-US" dirty="0"/>
          </a:p>
        </p:txBody>
      </p:sp>
      <p:pic>
        <p:nvPicPr>
          <p:cNvPr id="11" name="Imagem 10">
            <a:extLst>
              <a:ext uri="{FF2B5EF4-FFF2-40B4-BE49-F238E27FC236}">
                <a16:creationId xmlns:a16="http://schemas.microsoft.com/office/drawing/2014/main" id="{9CEFE142-7A94-4AA3-8C91-64ECD3181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4079" y="4944713"/>
            <a:ext cx="3482344" cy="1202767"/>
          </a:xfrm>
          <a:prstGeom prst="rect">
            <a:avLst/>
          </a:prstGeom>
        </p:spPr>
      </p:pic>
    </p:spTree>
    <p:extLst>
      <p:ext uri="{BB962C8B-B14F-4D97-AF65-F5344CB8AC3E}">
        <p14:creationId xmlns:p14="http://schemas.microsoft.com/office/powerpoint/2010/main" val="25106340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235395-2DBF-45C2-B8C0-5671783A501C}"/>
              </a:ext>
            </a:extLst>
          </p:cNvPr>
          <p:cNvSpPr>
            <a:spLocks noGrp="1"/>
          </p:cNvSpPr>
          <p:nvPr>
            <p:ph type="title"/>
          </p:nvPr>
        </p:nvSpPr>
        <p:spPr/>
        <p:txBody>
          <a:bodyPr>
            <a:normAutofit fontScale="90000"/>
          </a:bodyPr>
          <a:lstStyle/>
          <a:p>
            <a:r>
              <a:rPr lang="pt-BR" dirty="0"/>
              <a:t>Referências sobre o tema Consórcios Públicos Intermunicipais de Saúde</a:t>
            </a:r>
          </a:p>
        </p:txBody>
      </p:sp>
      <p:sp>
        <p:nvSpPr>
          <p:cNvPr id="3" name="Espaço Reservado para Conteúdo 2">
            <a:extLst>
              <a:ext uri="{FF2B5EF4-FFF2-40B4-BE49-F238E27FC236}">
                <a16:creationId xmlns:a16="http://schemas.microsoft.com/office/drawing/2014/main" id="{55B58180-65F1-49D3-BE83-523CE3713B41}"/>
              </a:ext>
            </a:extLst>
          </p:cNvPr>
          <p:cNvSpPr>
            <a:spLocks noGrp="1"/>
          </p:cNvSpPr>
          <p:nvPr>
            <p:ph idx="1"/>
          </p:nvPr>
        </p:nvSpPr>
        <p:spPr>
          <a:xfrm>
            <a:off x="4445392" y="1179829"/>
            <a:ext cx="7106528" cy="4658216"/>
          </a:xfrm>
        </p:spPr>
        <p:txBody>
          <a:bodyPr>
            <a:normAutofit fontScale="62500" lnSpcReduction="20000"/>
          </a:bodyPr>
          <a:lstStyle/>
          <a:p>
            <a:pPr marL="0" indent="0" algn="just">
              <a:lnSpc>
                <a:spcPct val="120000"/>
              </a:lnSpc>
              <a:spcBef>
                <a:spcPts val="0"/>
              </a:spcBef>
              <a:spcAft>
                <a:spcPts val="600"/>
              </a:spcAft>
              <a:buNone/>
            </a:pPr>
            <a:r>
              <a:rPr lang="pt-B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GOIÁS. SECRETARIA DE ESTADO DA SAÚDE. (ed.). Consórcios Públicos de Saúde. 2019. Disponível em: https://www.saude.go.gov.br/</a:t>
            </a:r>
            <a:r>
              <a:rPr lang="pt-BR"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prestacao</a:t>
            </a:r>
            <a:r>
              <a:rPr lang="pt-B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pt-BR"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de-contas</a:t>
            </a:r>
            <a:r>
              <a:rPr lang="pt-B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pt-BR"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consorcios</a:t>
            </a:r>
            <a:r>
              <a:rPr lang="pt-B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pt-BR"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publicos</a:t>
            </a:r>
            <a:r>
              <a:rPr lang="pt-B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-em-</a:t>
            </a:r>
            <a:r>
              <a:rPr lang="pt-BR"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saude</a:t>
            </a:r>
            <a:r>
              <a:rPr lang="pt-B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Acesso em: 21 out. 2020.</a:t>
            </a:r>
          </a:p>
          <a:p>
            <a:pPr marL="0" indent="0" algn="just">
              <a:lnSpc>
                <a:spcPct val="120000"/>
              </a:lnSpc>
              <a:spcBef>
                <a:spcPts val="0"/>
              </a:spcBef>
              <a:spcAft>
                <a:spcPts val="600"/>
              </a:spcAft>
              <a:buNone/>
            </a:pPr>
            <a:r>
              <a:rPr lang="pt-B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JULIAO, Karine Sousa; OLIVIERI, Cecília. Cooperação intergovernamental na política de saúde: a experiência dos consórcios públicos verticais no Ceará, Brasil. Cad. Saúde Pública,  Rio de Janeiro ,  v. 36, n. 3,  e00037519,    2020 .   </a:t>
            </a:r>
            <a:r>
              <a:rPr lang="pt-BR"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Available</a:t>
            </a:r>
            <a:r>
              <a:rPr lang="pt-B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from</a:t>
            </a:r>
            <a:r>
              <a:rPr lang="pt-B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&lt;http://www.scielo.br/</a:t>
            </a:r>
            <a:r>
              <a:rPr lang="pt-BR"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scielo.php?script</a:t>
            </a:r>
            <a:r>
              <a:rPr lang="pt-B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pt-BR"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sci_arttext&amp;pid</a:t>
            </a:r>
            <a:r>
              <a:rPr lang="pt-B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=S0102-311X2020000305001&amp;lng=</a:t>
            </a:r>
            <a:r>
              <a:rPr lang="pt-BR"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en&amp;nrm</a:t>
            </a:r>
            <a:r>
              <a:rPr lang="pt-B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pt-BR"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iso</a:t>
            </a:r>
            <a:r>
              <a:rPr lang="pt-B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&gt;. </a:t>
            </a:r>
            <a:r>
              <a:rPr lang="pt-BR"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access</a:t>
            </a:r>
            <a:r>
              <a:rPr lang="pt-B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on</a:t>
            </a:r>
            <a:r>
              <a:rPr lang="pt-B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21  </a:t>
            </a:r>
            <a:r>
              <a:rPr lang="pt-BR"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Oct</a:t>
            </a:r>
            <a:r>
              <a:rPr lang="pt-B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2020.  </a:t>
            </a:r>
            <a:r>
              <a:rPr lang="pt-BR"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Epub</a:t>
            </a:r>
            <a:r>
              <a:rPr lang="pt-B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Mar 13, 2020.  https://doi.org/10.1590/0102-311x00037519.</a:t>
            </a:r>
          </a:p>
          <a:p>
            <a:pPr marL="0" indent="0" algn="just">
              <a:lnSpc>
                <a:spcPct val="120000"/>
              </a:lnSpc>
              <a:spcBef>
                <a:spcPts val="0"/>
              </a:spcBef>
              <a:spcAft>
                <a:spcPts val="600"/>
              </a:spcAft>
              <a:buNone/>
            </a:pPr>
            <a:r>
              <a:rPr lang="pt-BR"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Lui</a:t>
            </a:r>
            <a:r>
              <a:rPr lang="pt-B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 </a:t>
            </a:r>
            <a:r>
              <a:rPr lang="pt-BR"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Schabbach</a:t>
            </a:r>
            <a:r>
              <a:rPr lang="pt-B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L.M, Nora, </a:t>
            </a:r>
            <a:r>
              <a:rPr lang="pt-BR"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Carlise</a:t>
            </a:r>
            <a:r>
              <a:rPr lang="pt-B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Rigon</a:t>
            </a:r>
            <a:r>
              <a:rPr lang="pt-B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Dalla. Regionalização da saúde e cooperação federativa no Brasil: O papel dos consórcios intermunicipais. </a:t>
            </a:r>
            <a:r>
              <a:rPr lang="pt-BR"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Cien</a:t>
            </a:r>
            <a:r>
              <a:rPr lang="pt-B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Saude</a:t>
            </a:r>
            <a:r>
              <a:rPr lang="pt-B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Colet</a:t>
            </a:r>
            <a:r>
              <a:rPr lang="pt-B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[periódico na internet] (2019/</a:t>
            </a:r>
            <a:r>
              <a:rPr lang="pt-BR"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Jun</a:t>
            </a:r>
            <a:r>
              <a:rPr lang="pt-B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[Citado em 21/10/2020]. Está disponível em: http://www.cienciaesaudecoletiva.com.br/artigos/regionalizacao-da-saude-e-cooperacao-federativa-no-brasil-o-papel-dos-consorcios-intermunicipais/17244?id=17244</a:t>
            </a:r>
          </a:p>
          <a:p>
            <a:pPr marL="0" indent="0" algn="just">
              <a:lnSpc>
                <a:spcPct val="120000"/>
              </a:lnSpc>
              <a:spcBef>
                <a:spcPts val="0"/>
              </a:spcBef>
              <a:spcAft>
                <a:spcPts val="600"/>
              </a:spcAft>
              <a:buNone/>
            </a:pPr>
            <a:r>
              <a:rPr lang="pt-B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MINAS GERAIS. SECRETARIA DE ESTADO DA SAÚDE. (ed.). Consórcios Intermunicipais de Saúde (CIS). 2019. Disponível em: https://www.saude.mg.gov.br/</a:t>
            </a:r>
            <a:r>
              <a:rPr lang="pt-BR"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component</a:t>
            </a:r>
            <a:r>
              <a:rPr lang="pt-B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pt-BR"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gmg</a:t>
            </a:r>
            <a:r>
              <a:rPr lang="pt-B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pt-BR"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page</a:t>
            </a:r>
            <a:r>
              <a:rPr lang="pt-B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/1557-consorcios-intermunicipais-de-saude-cis. Acesso em: 20 out. 2020.</a:t>
            </a:r>
          </a:p>
          <a:p>
            <a:pPr marL="0" indent="0" algn="just">
              <a:lnSpc>
                <a:spcPct val="120000"/>
              </a:lnSpc>
              <a:spcBef>
                <a:spcPts val="0"/>
              </a:spcBef>
              <a:spcAft>
                <a:spcPts val="600"/>
              </a:spcAft>
              <a:buNone/>
            </a:pPr>
            <a:r>
              <a:rPr lang="pt-B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MINAS GERAIS. SECRETARIA DE ESTADO DA SAÚDE. (ed.). Terceira fase do Transporte em Saúde é lançada. 2018. Disponível em: https://saude.mg.gov.br/</a:t>
            </a:r>
            <a:r>
              <a:rPr lang="pt-BR"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component</a:t>
            </a:r>
            <a:r>
              <a:rPr lang="pt-B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pt-BR"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gmg</a:t>
            </a:r>
            <a:r>
              <a:rPr lang="pt-B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pt-BR"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story</a:t>
            </a:r>
            <a:r>
              <a:rPr lang="pt-B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/792-terceira-fase-do-transporte-em-saude-e-lancada-sesmg. Acesso em: 21 out. 2020.</a:t>
            </a:r>
          </a:p>
          <a:p>
            <a:pPr marL="0" indent="0" algn="just">
              <a:lnSpc>
                <a:spcPct val="120000"/>
              </a:lnSpc>
              <a:spcBef>
                <a:spcPts val="0"/>
              </a:spcBef>
              <a:spcAft>
                <a:spcPts val="600"/>
              </a:spcAft>
              <a:buNone/>
            </a:pPr>
            <a:r>
              <a:rPr lang="pt-B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SCHEEFFER, Fernando et al. Consórcios Públicos Intermunicipais: A Compra Compartilhada como Ferramenta de Gestão da Saúde Pública no Município de Balneário Camboriú/SC. 2019. Disponível em: http://admpg.com.br/2019/</a:t>
            </a:r>
            <a:r>
              <a:rPr lang="pt-BR"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trabalhosaprovados</a:t>
            </a:r>
            <a:r>
              <a:rPr lang="pt-B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/arquivos/06262019_220624_5d141a14f0265.pdf. Acesso em: 20 out. 2020.</a:t>
            </a:r>
          </a:p>
          <a:p>
            <a:pPr marL="0" indent="0" algn="just">
              <a:lnSpc>
                <a:spcPct val="120000"/>
              </a:lnSpc>
              <a:spcBef>
                <a:spcPts val="0"/>
              </a:spcBef>
              <a:buNone/>
            </a:pPr>
            <a:r>
              <a:rPr lang="pt-B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KORZ, Valdete; SCHMITT, Vanessa Fernanda. Consórcio Público de Saúde e a Geração de Economicidade para o Ente Consorciado. 2020. 25 f. Monografia (Especialização) - Curso de Gestão Pública Municipal, Instituto Federal de Educação, Ciência e Tecnologia de Santa Catarina, Blumenau, 2020.</a:t>
            </a:r>
          </a:p>
          <a:p>
            <a:pPr marL="0" indent="540385" algn="just">
              <a:lnSpc>
                <a:spcPct val="120000"/>
              </a:lnSpc>
              <a:spcBef>
                <a:spcPts val="0"/>
              </a:spcBef>
              <a:spcAft>
                <a:spcPts val="600"/>
              </a:spcAft>
            </a:pPr>
            <a:endParaRPr lang="pt-BR"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Espaço Reservado para Texto 3">
            <a:extLst>
              <a:ext uri="{FF2B5EF4-FFF2-40B4-BE49-F238E27FC236}">
                <a16:creationId xmlns:a16="http://schemas.microsoft.com/office/drawing/2014/main" id="{96CE4905-C26C-4D66-B8B0-9BDB2D8738E3}"/>
              </a:ext>
            </a:extLst>
          </p:cNvPr>
          <p:cNvSpPr>
            <a:spLocks noGrp="1"/>
          </p:cNvSpPr>
          <p:nvPr>
            <p:ph type="body" sz="half" idx="2"/>
          </p:nvPr>
        </p:nvSpPr>
        <p:spPr/>
        <p:txBody>
          <a:bodyPr/>
          <a:lstStyle/>
          <a:p>
            <a:endParaRPr lang="pt-BR"/>
          </a:p>
        </p:txBody>
      </p:sp>
      <p:sp>
        <p:nvSpPr>
          <p:cNvPr id="5" name="Espaço Reservado para Data 4">
            <a:extLst>
              <a:ext uri="{FF2B5EF4-FFF2-40B4-BE49-F238E27FC236}">
                <a16:creationId xmlns:a16="http://schemas.microsoft.com/office/drawing/2014/main" id="{7CC1CF69-19C8-4FB3-B7CC-C91C98B02EA0}"/>
              </a:ext>
            </a:extLst>
          </p:cNvPr>
          <p:cNvSpPr>
            <a:spLocks noGrp="1"/>
          </p:cNvSpPr>
          <p:nvPr>
            <p:ph type="dt" sz="half" idx="10"/>
          </p:nvPr>
        </p:nvSpPr>
        <p:spPr/>
        <p:txBody>
          <a:bodyPr/>
          <a:lstStyle/>
          <a:p>
            <a:pPr rtl="0"/>
            <a:fld id="{F26C5998-667C-4083-8EAC-8B78C6E30EC5}" type="datetime1">
              <a:rPr lang="pt-BR" smtClean="0"/>
              <a:t>18/05/2021</a:t>
            </a:fld>
            <a:endParaRPr lang="en-US" dirty="0"/>
          </a:p>
        </p:txBody>
      </p:sp>
    </p:spTree>
    <p:extLst>
      <p:ext uri="{BB962C8B-B14F-4D97-AF65-F5344CB8AC3E}">
        <p14:creationId xmlns:p14="http://schemas.microsoft.com/office/powerpoint/2010/main" val="343354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485800"/>
            <a:ext cx="8229600" cy="1143000"/>
          </a:xfrm>
        </p:spPr>
        <p:txBody>
          <a:bodyPr>
            <a:normAutofit/>
          </a:bodyPr>
          <a:lstStyle/>
          <a:p>
            <a:pPr algn="ctr"/>
            <a:r>
              <a:rPr lang="pt-BR" sz="3200" dirty="0">
                <a:latin typeface="Aharoni" pitchFamily="2" charset="-79"/>
                <a:cs typeface="Aharoni" pitchFamily="2" charset="-79"/>
              </a:rPr>
              <a:t>REGIONALIZAÇÃO = DESAFIO</a:t>
            </a:r>
          </a:p>
        </p:txBody>
      </p:sp>
      <p:sp>
        <p:nvSpPr>
          <p:cNvPr id="4" name="Retângulo 3"/>
          <p:cNvSpPr/>
          <p:nvPr/>
        </p:nvSpPr>
        <p:spPr>
          <a:xfrm>
            <a:off x="1666947" y="3645024"/>
            <a:ext cx="8886653" cy="523220"/>
          </a:xfrm>
          <a:prstGeom prst="rect">
            <a:avLst/>
          </a:prstGeom>
          <a:solidFill>
            <a:schemeClr val="accent5">
              <a:lumMod val="20000"/>
              <a:lumOff val="80000"/>
            </a:schemeClr>
          </a:solidFill>
        </p:spPr>
        <p:txBody>
          <a:bodyPr wrap="square">
            <a:spAutoFit/>
          </a:bodyPr>
          <a:lstStyle/>
          <a:p>
            <a:pPr algn="ctr"/>
            <a:endParaRPr lang="pt-BR" sz="2800" dirty="0">
              <a:solidFill>
                <a:sysClr val="windowText" lastClr="000000"/>
              </a:solidFill>
              <a:latin typeface="Aharoni" pitchFamily="2" charset="-79"/>
              <a:ea typeface="Tahoma" pitchFamily="34" charset="0"/>
              <a:cs typeface="Aharoni" pitchFamily="2" charset="-79"/>
            </a:endParaRPr>
          </a:p>
        </p:txBody>
      </p:sp>
      <p:sp>
        <p:nvSpPr>
          <p:cNvPr id="5" name="Retângulo 4"/>
          <p:cNvSpPr/>
          <p:nvPr/>
        </p:nvSpPr>
        <p:spPr>
          <a:xfrm>
            <a:off x="3152800" y="1844824"/>
            <a:ext cx="6030416" cy="1569660"/>
          </a:xfrm>
          <a:prstGeom prst="rect">
            <a:avLst/>
          </a:prstGeom>
          <a:solidFill>
            <a:srgbClr val="FFC000"/>
          </a:solidFill>
        </p:spPr>
        <p:txBody>
          <a:bodyPr wrap="square">
            <a:spAutoFit/>
          </a:bodyPr>
          <a:lstStyle/>
          <a:p>
            <a:pPr algn="ctr"/>
            <a:r>
              <a:rPr lang="pt-BR" sz="3200" dirty="0">
                <a:solidFill>
                  <a:sysClr val="windowText" lastClr="000000"/>
                </a:solidFill>
                <a:latin typeface="Aharoni" pitchFamily="2" charset="-79"/>
                <a:ea typeface="Tahoma" pitchFamily="34" charset="0"/>
                <a:cs typeface="Aharoni" pitchFamily="2" charset="-79"/>
              </a:rPr>
              <a:t>A REGIONALIZAÇÃO É A RAZÃO DE EXISTIR DO CONSÓRCIO!</a:t>
            </a:r>
          </a:p>
        </p:txBody>
      </p:sp>
      <p:sp>
        <p:nvSpPr>
          <p:cNvPr id="6" name="Retângulo 5"/>
          <p:cNvSpPr/>
          <p:nvPr/>
        </p:nvSpPr>
        <p:spPr>
          <a:xfrm>
            <a:off x="2279576" y="4656984"/>
            <a:ext cx="7776864" cy="1077218"/>
          </a:xfrm>
          <a:prstGeom prst="rect">
            <a:avLst/>
          </a:prstGeom>
          <a:solidFill>
            <a:schemeClr val="accent6">
              <a:lumMod val="75000"/>
            </a:schemeClr>
          </a:solidFill>
        </p:spPr>
        <p:txBody>
          <a:bodyPr wrap="square">
            <a:spAutoFit/>
          </a:bodyPr>
          <a:lstStyle/>
          <a:p>
            <a:pPr algn="ctr"/>
            <a:r>
              <a:rPr lang="pt-BR" sz="3200" dirty="0">
                <a:solidFill>
                  <a:sysClr val="windowText" lastClr="000000"/>
                </a:solidFill>
                <a:latin typeface="Aharoni" pitchFamily="2" charset="-79"/>
                <a:ea typeface="Tahoma" pitchFamily="34" charset="0"/>
                <a:cs typeface="Aharoni" pitchFamily="2" charset="-79"/>
              </a:rPr>
              <a:t>POR MEIO DA REGIONALIZAÇÃO É POSSÍVEL PRODUZIR MUDANÇAS!</a:t>
            </a:r>
          </a:p>
        </p:txBody>
      </p:sp>
    </p:spTree>
    <p:extLst>
      <p:ext uri="{BB962C8B-B14F-4D97-AF65-F5344CB8AC3E}">
        <p14:creationId xmlns:p14="http://schemas.microsoft.com/office/powerpoint/2010/main" val="1436294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046991248"/>
              </p:ext>
            </p:extLst>
          </p:nvPr>
        </p:nvGraphicFramePr>
        <p:xfrm>
          <a:off x="1265086" y="1280160"/>
          <a:ext cx="9661828" cy="4618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1177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EED3EA-4F30-4C51-8EF1-97C222EBC82B}"/>
              </a:ext>
            </a:extLst>
          </p:cNvPr>
          <p:cNvSpPr>
            <a:spLocks noGrp="1"/>
          </p:cNvSpPr>
          <p:nvPr>
            <p:ph type="title"/>
          </p:nvPr>
        </p:nvSpPr>
        <p:spPr/>
        <p:txBody>
          <a:bodyPr/>
          <a:lstStyle/>
          <a:p>
            <a:r>
              <a:rPr lang="pt-BR" dirty="0"/>
              <a:t>Aprimoramento Constante</a:t>
            </a:r>
          </a:p>
        </p:txBody>
      </p:sp>
      <p:sp>
        <p:nvSpPr>
          <p:cNvPr id="5" name="Espaço Reservado para Data 4">
            <a:extLst>
              <a:ext uri="{FF2B5EF4-FFF2-40B4-BE49-F238E27FC236}">
                <a16:creationId xmlns:a16="http://schemas.microsoft.com/office/drawing/2014/main" id="{869CE5CF-45C1-47C1-9C16-DC8466578E49}"/>
              </a:ext>
            </a:extLst>
          </p:cNvPr>
          <p:cNvSpPr>
            <a:spLocks noGrp="1"/>
          </p:cNvSpPr>
          <p:nvPr>
            <p:ph type="dt" sz="half" idx="10"/>
          </p:nvPr>
        </p:nvSpPr>
        <p:spPr/>
        <p:txBody>
          <a:bodyPr/>
          <a:lstStyle/>
          <a:p>
            <a:pPr rtl="0"/>
            <a:fld id="{B34586AC-0217-4567-B29B-23EE9A9222A5}" type="datetime1">
              <a:rPr lang="pt-BR" smtClean="0"/>
              <a:t>18/05/2021</a:t>
            </a:fld>
            <a:endParaRPr lang="en-US" dirty="0"/>
          </a:p>
        </p:txBody>
      </p:sp>
      <p:pic>
        <p:nvPicPr>
          <p:cNvPr id="10" name="Espaço Reservado para Conteúdo 9">
            <a:extLst>
              <a:ext uri="{FF2B5EF4-FFF2-40B4-BE49-F238E27FC236}">
                <a16:creationId xmlns:a16="http://schemas.microsoft.com/office/drawing/2014/main" id="{67D1017C-F79F-4195-9FCB-3408D3175D9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29649" y="3336180"/>
            <a:ext cx="3235966" cy="1416645"/>
          </a:xfrm>
          <a:prstGeom prst="rect">
            <a:avLst/>
          </a:prstGeom>
        </p:spPr>
      </p:pic>
      <p:pic>
        <p:nvPicPr>
          <p:cNvPr id="11" name="Espaço Reservado para Conteúdo 10">
            <a:extLst>
              <a:ext uri="{FF2B5EF4-FFF2-40B4-BE49-F238E27FC236}">
                <a16:creationId xmlns:a16="http://schemas.microsoft.com/office/drawing/2014/main" id="{A9E8D471-57E0-4E7A-8A51-1F8FA486DC0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18135" y="3336180"/>
            <a:ext cx="3736552" cy="1408669"/>
          </a:xfrm>
          <a:prstGeom prst="rect">
            <a:avLst/>
          </a:prstGeom>
        </p:spPr>
      </p:pic>
    </p:spTree>
    <p:extLst>
      <p:ext uri="{BB962C8B-B14F-4D97-AF65-F5344CB8AC3E}">
        <p14:creationId xmlns:p14="http://schemas.microsoft.com/office/powerpoint/2010/main" val="2027264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327B99-BBFE-40EF-B8F2-956B50589D4F}"/>
              </a:ext>
            </a:extLst>
          </p:cNvPr>
          <p:cNvSpPr>
            <a:spLocks noGrp="1"/>
          </p:cNvSpPr>
          <p:nvPr>
            <p:ph type="title"/>
          </p:nvPr>
        </p:nvSpPr>
        <p:spPr/>
        <p:txBody>
          <a:bodyPr/>
          <a:lstStyle/>
          <a:p>
            <a:r>
              <a:rPr lang="pt-BR" dirty="0"/>
              <a:t>O CISAMVI E O DESENVOLVIMENTO DO MÉDIO VALE DO ITAJAÍ</a:t>
            </a:r>
          </a:p>
        </p:txBody>
      </p:sp>
      <p:sp>
        <p:nvSpPr>
          <p:cNvPr id="7" name="Espaço Reservado para Conteúdo 6">
            <a:extLst>
              <a:ext uri="{FF2B5EF4-FFF2-40B4-BE49-F238E27FC236}">
                <a16:creationId xmlns:a16="http://schemas.microsoft.com/office/drawing/2014/main" id="{CE4AACCC-003A-4D32-A47D-B6C20F09D17B}"/>
              </a:ext>
            </a:extLst>
          </p:cNvPr>
          <p:cNvSpPr>
            <a:spLocks noGrp="1"/>
          </p:cNvSpPr>
          <p:nvPr>
            <p:ph idx="1"/>
          </p:nvPr>
        </p:nvSpPr>
        <p:spPr>
          <a:xfrm>
            <a:off x="581192" y="2107096"/>
            <a:ext cx="7240445" cy="4452730"/>
          </a:xfrm>
        </p:spPr>
        <p:txBody>
          <a:bodyPr numCol="1" spcCol="540000">
            <a:normAutofit/>
          </a:bodyPr>
          <a:lstStyle/>
          <a:p>
            <a:pPr marL="0" indent="0">
              <a:spcBef>
                <a:spcPts val="0"/>
              </a:spcBef>
              <a:buNone/>
            </a:pPr>
            <a:r>
              <a:rPr lang="pt-BR" dirty="0"/>
              <a:t>Somos uma Instituição Pública, intermunicipal, criada para gestão de serviços na área de saúde, com atuação articulada com a AMMVI; CIMVI; e  AGIR.</a:t>
            </a:r>
          </a:p>
          <a:p>
            <a:pPr marL="0" indent="0">
              <a:spcBef>
                <a:spcPts val="0"/>
              </a:spcBef>
              <a:buNone/>
            </a:pPr>
            <a:endParaRPr lang="pt-BR" dirty="0"/>
          </a:p>
          <a:p>
            <a:pPr marL="0" indent="0">
              <a:spcBef>
                <a:spcPts val="0"/>
              </a:spcBef>
              <a:buNone/>
            </a:pPr>
            <a:r>
              <a:rPr lang="pt-BR" dirty="0"/>
              <a:t>Utilizamos a força, engajamento e organização dos nossos consorciados para construir bons resultados e desenvolver todo o Médio Vale do Itajaí.</a:t>
            </a:r>
          </a:p>
          <a:p>
            <a:pPr marL="0" indent="0">
              <a:spcBef>
                <a:spcPts val="0"/>
              </a:spcBef>
              <a:buNone/>
            </a:pPr>
            <a:endParaRPr lang="pt-BR" dirty="0"/>
          </a:p>
          <a:p>
            <a:pPr marL="0" indent="0">
              <a:spcBef>
                <a:spcPts val="0"/>
              </a:spcBef>
              <a:buNone/>
            </a:pPr>
            <a:r>
              <a:rPr lang="pt-BR" dirty="0"/>
              <a:t>Asseguramos um sistema de referência e contrarreferência no atendimento em saúde, o fornecimento de bens e insumos com aquisição por processos licitatórios acessíveis, eficientes e seguros; ainda, disponibilizamos assistência técnica e capacitação aos gestores e técnicos municipais.</a:t>
            </a:r>
          </a:p>
        </p:txBody>
      </p:sp>
      <p:sp>
        <p:nvSpPr>
          <p:cNvPr id="5" name="Espaço Reservado para Data 4">
            <a:extLst>
              <a:ext uri="{FF2B5EF4-FFF2-40B4-BE49-F238E27FC236}">
                <a16:creationId xmlns:a16="http://schemas.microsoft.com/office/drawing/2014/main" id="{E41534C1-E2C1-4719-A456-79B13A7EE85C}"/>
              </a:ext>
            </a:extLst>
          </p:cNvPr>
          <p:cNvSpPr>
            <a:spLocks noGrp="1"/>
          </p:cNvSpPr>
          <p:nvPr>
            <p:ph type="dt" sz="half" idx="10"/>
          </p:nvPr>
        </p:nvSpPr>
        <p:spPr/>
        <p:txBody>
          <a:bodyPr/>
          <a:lstStyle/>
          <a:p>
            <a:pPr rtl="0"/>
            <a:fld id="{B34586AC-0217-4567-B29B-23EE9A9222A5}" type="datetime1">
              <a:rPr lang="pt-BR" smtClean="0"/>
              <a:t>18/05/2021</a:t>
            </a:fld>
            <a:endParaRPr lang="en-US" dirty="0"/>
          </a:p>
        </p:txBody>
      </p:sp>
      <p:pic>
        <p:nvPicPr>
          <p:cNvPr id="21" name="Imagem 20">
            <a:extLst>
              <a:ext uri="{FF2B5EF4-FFF2-40B4-BE49-F238E27FC236}">
                <a16:creationId xmlns:a16="http://schemas.microsoft.com/office/drawing/2014/main" id="{EA6329FE-646F-4B80-B5D5-696EE61D8511}"/>
              </a:ext>
            </a:extLst>
          </p:cNvPr>
          <p:cNvPicPr>
            <a:picLocks noChangeAspect="1"/>
          </p:cNvPicPr>
          <p:nvPr/>
        </p:nvPicPr>
        <p:blipFill>
          <a:blip r:embed="rId2"/>
          <a:stretch>
            <a:fillRect/>
          </a:stretch>
        </p:blipFill>
        <p:spPr>
          <a:xfrm>
            <a:off x="8058216" y="2107096"/>
            <a:ext cx="3552592" cy="25191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09865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endParaRPr lang="pt-BR" dirty="0"/>
          </a:p>
          <a:p>
            <a:endParaRPr lang="pt-BR" dirty="0"/>
          </a:p>
        </p:txBody>
      </p:sp>
      <p:sp>
        <p:nvSpPr>
          <p:cNvPr id="4" name="Espaço Reservado para Conteúdo 2"/>
          <p:cNvSpPr txBox="1">
            <a:spLocks/>
          </p:cNvSpPr>
          <p:nvPr/>
        </p:nvSpPr>
        <p:spPr>
          <a:xfrm>
            <a:off x="2133600" y="1752601"/>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pt-BR" dirty="0"/>
          </a:p>
          <a:p>
            <a:pPr algn="just"/>
            <a:endParaRPr lang="pt-BR" dirty="0"/>
          </a:p>
          <a:p>
            <a:pPr algn="just"/>
            <a:endParaRPr lang="pt-BR" dirty="0"/>
          </a:p>
          <a:p>
            <a:pPr marL="0" indent="0" algn="just">
              <a:buNone/>
            </a:pPr>
            <a:endParaRPr lang="pt-BR" dirty="0"/>
          </a:p>
          <a:p>
            <a:pPr marL="0" indent="0" algn="just">
              <a:buNone/>
            </a:pPr>
            <a:endParaRPr lang="pt-BR" dirty="0"/>
          </a:p>
          <a:p>
            <a:pPr marL="514350" indent="-514350" algn="just">
              <a:buFont typeface="Arial" pitchFamily="34" charset="0"/>
              <a:buAutoNum type="arabicPeriod"/>
            </a:pPr>
            <a:endParaRPr lang="pt-BR" dirty="0"/>
          </a:p>
          <a:p>
            <a:pPr marL="514350" indent="-514350" algn="just">
              <a:buFont typeface="Arial" pitchFamily="34" charset="0"/>
              <a:buAutoNum type="arabicPeriod"/>
            </a:pPr>
            <a:endParaRPr lang="pt-BR" dirty="0"/>
          </a:p>
          <a:p>
            <a:pPr algn="just"/>
            <a:endParaRPr lang="pt-BR" dirty="0"/>
          </a:p>
        </p:txBody>
      </p:sp>
      <p:graphicFrame>
        <p:nvGraphicFramePr>
          <p:cNvPr id="5" name="Diagrama 4"/>
          <p:cNvGraphicFramePr/>
          <p:nvPr>
            <p:extLst>
              <p:ext uri="{D42A27DB-BD31-4B8C-83A1-F6EECF244321}">
                <p14:modId xmlns:p14="http://schemas.microsoft.com/office/powerpoint/2010/main" val="3754017144"/>
              </p:ext>
            </p:extLst>
          </p:nvPr>
        </p:nvGraphicFramePr>
        <p:xfrm>
          <a:off x="581191" y="2072084"/>
          <a:ext cx="8854357" cy="4526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ítulo 6">
            <a:extLst>
              <a:ext uri="{FF2B5EF4-FFF2-40B4-BE49-F238E27FC236}">
                <a16:creationId xmlns:a16="http://schemas.microsoft.com/office/drawing/2014/main" id="{196DC65E-AAFD-43FE-A372-168CD0297DDD}"/>
              </a:ext>
            </a:extLst>
          </p:cNvPr>
          <p:cNvSpPr>
            <a:spLocks noGrp="1"/>
          </p:cNvSpPr>
          <p:nvPr>
            <p:ph type="title"/>
          </p:nvPr>
        </p:nvSpPr>
        <p:spPr/>
        <p:txBody>
          <a:bodyPr/>
          <a:lstStyle/>
          <a:p>
            <a:r>
              <a:rPr lang="pt-BR" dirty="0"/>
              <a:t>Elenco de programas disponíveis</a:t>
            </a:r>
          </a:p>
        </p:txBody>
      </p:sp>
    </p:spTree>
    <p:extLst>
      <p:ext uri="{BB962C8B-B14F-4D97-AF65-F5344CB8AC3E}">
        <p14:creationId xmlns:p14="http://schemas.microsoft.com/office/powerpoint/2010/main" val="2953852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DAFC5A-1C7F-42F2-BA6A-2D95AF97428B}"/>
              </a:ext>
            </a:extLst>
          </p:cNvPr>
          <p:cNvSpPr>
            <a:spLocks noGrp="1"/>
          </p:cNvSpPr>
          <p:nvPr>
            <p:ph type="title"/>
          </p:nvPr>
        </p:nvSpPr>
        <p:spPr/>
        <p:txBody>
          <a:bodyPr/>
          <a:lstStyle/>
          <a:p>
            <a:r>
              <a:rPr lang="pt-BR" dirty="0"/>
              <a:t>Atenção Especializada</a:t>
            </a:r>
          </a:p>
        </p:txBody>
      </p:sp>
      <p:sp>
        <p:nvSpPr>
          <p:cNvPr id="4" name="Espaço Reservado para Data 3">
            <a:extLst>
              <a:ext uri="{FF2B5EF4-FFF2-40B4-BE49-F238E27FC236}">
                <a16:creationId xmlns:a16="http://schemas.microsoft.com/office/drawing/2014/main" id="{654E0800-D584-4500-8F50-7B7D7C3856E1}"/>
              </a:ext>
            </a:extLst>
          </p:cNvPr>
          <p:cNvSpPr>
            <a:spLocks noGrp="1"/>
          </p:cNvSpPr>
          <p:nvPr>
            <p:ph type="dt" sz="half" idx="10"/>
          </p:nvPr>
        </p:nvSpPr>
        <p:spPr/>
        <p:txBody>
          <a:bodyPr/>
          <a:lstStyle/>
          <a:p>
            <a:pPr rtl="0"/>
            <a:fld id="{D6866A0C-EEE8-4DE1-9ECF-51EC9C0B8BE2}" type="datetime1">
              <a:rPr lang="pt-BR" smtClean="0"/>
              <a:t>18/05/2021</a:t>
            </a:fld>
            <a:endParaRPr lang="en-US" dirty="0"/>
          </a:p>
        </p:txBody>
      </p:sp>
      <p:pic>
        <p:nvPicPr>
          <p:cNvPr id="8" name="Espaço Reservado para Conteúdo 7">
            <a:extLst>
              <a:ext uri="{FF2B5EF4-FFF2-40B4-BE49-F238E27FC236}">
                <a16:creationId xmlns:a16="http://schemas.microsoft.com/office/drawing/2014/main" id="{930DAFFB-52C3-4321-8A34-2EB0555745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1025" y="2706561"/>
            <a:ext cx="11029950" cy="2903791"/>
          </a:xfrm>
        </p:spPr>
      </p:pic>
    </p:spTree>
    <p:extLst>
      <p:ext uri="{BB962C8B-B14F-4D97-AF65-F5344CB8AC3E}">
        <p14:creationId xmlns:p14="http://schemas.microsoft.com/office/powerpoint/2010/main" val="4208114217"/>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8623_TF33552983" id="{3F923CBD-04A0-41B3-B873-EF426160762E}" vid="{54083136-2BEC-4495-B8B7-3CA1817B37D9}"/>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{9E0A393E-3369-459C-AFB2-C1761656DE10}tf33552983_win32</Template>
  <TotalTime>733</TotalTime>
  <Words>2279</Words>
  <Application>Microsoft Office PowerPoint</Application>
  <PresentationFormat>Widescreen</PresentationFormat>
  <Paragraphs>283</Paragraphs>
  <Slides>38</Slides>
  <Notes>1</Notes>
  <HiddenSlides>4</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38</vt:i4>
      </vt:variant>
    </vt:vector>
  </HeadingPairs>
  <TitlesOfParts>
    <vt:vector size="47" baseType="lpstr">
      <vt:lpstr>Aharoni</vt:lpstr>
      <vt:lpstr>Arial</vt:lpstr>
      <vt:lpstr>Arial Black</vt:lpstr>
      <vt:lpstr>Calibri</vt:lpstr>
      <vt:lpstr>Franklin Gothic Book</vt:lpstr>
      <vt:lpstr>Franklin Gothic Demi</vt:lpstr>
      <vt:lpstr>Times New Roman</vt:lpstr>
      <vt:lpstr>Wingdings 2</vt:lpstr>
      <vt:lpstr>DividendVTI</vt:lpstr>
      <vt:lpstr>Apresentação do PowerPoint</vt:lpstr>
      <vt:lpstr>Consorciados </vt:lpstr>
      <vt:lpstr>Organização</vt:lpstr>
      <vt:lpstr>REGIONALIZAÇÃO = DESAFIO</vt:lpstr>
      <vt:lpstr>Apresentação do PowerPoint</vt:lpstr>
      <vt:lpstr>Aprimoramento Constante</vt:lpstr>
      <vt:lpstr>O CISAMVI E O DESENVOLVIMENTO DO MÉDIO VALE DO ITAJAÍ</vt:lpstr>
      <vt:lpstr>Elenco de programas disponíveis</vt:lpstr>
      <vt:lpstr>Atenção Especializada</vt:lpstr>
      <vt:lpstr>Atenção Especializada</vt:lpstr>
      <vt:lpstr>Informações sobre Credenciamento</vt:lpstr>
      <vt:lpstr>Informações Faturamento</vt:lpstr>
      <vt:lpstr>Série Histórica do Faturamento de Serviços</vt:lpstr>
      <vt:lpstr>Comissão de Credenciamento</vt:lpstr>
      <vt:lpstr>Compras Compartilhadas</vt:lpstr>
      <vt:lpstr>Motivação</vt:lpstr>
      <vt:lpstr>Resumo das Etapas</vt:lpstr>
      <vt:lpstr>processos Disponíveis</vt:lpstr>
      <vt:lpstr>Planejamento de novos itens</vt:lpstr>
      <vt:lpstr>Economia</vt:lpstr>
      <vt:lpstr>Série Histórica do Faturamento de Insumos</vt:lpstr>
      <vt:lpstr>Câmara Técnica de padronização de itens</vt:lpstr>
      <vt:lpstr>Regulação Consorciada</vt:lpstr>
      <vt:lpstr>Assessoria Técnica em Saúde</vt:lpstr>
      <vt:lpstr>Educação em Saúde</vt:lpstr>
      <vt:lpstr>ao longo da pandemia</vt:lpstr>
      <vt:lpstr>ao longo da pandemia</vt:lpstr>
      <vt:lpstr>Outras Ações Consorciadas</vt:lpstr>
      <vt:lpstr>Captação de Recursos para a Região:</vt:lpstr>
      <vt:lpstr>CREDENCIAMENTO DE SERVIÇOS PARA ATENDIMENTO LOCAL:</vt:lpstr>
      <vt:lpstr>MUTIRÃO DE OFTALMOLOGIA:</vt:lpstr>
      <vt:lpstr>GRUPOS DE TRABALHOS:</vt:lpstr>
      <vt:lpstr>processo de compra via Consórcio</vt:lpstr>
      <vt:lpstr>A BUSCA PELA INOVAÇÃO EM TUDO O QUE É FEITO:</vt:lpstr>
      <vt:lpstr>SOBRE ECONOMIA E EFICIÊNCIA:</vt:lpstr>
      <vt:lpstr>VALORES HUMANOS VIVENCIADOS NA PRÁTICA:</vt:lpstr>
      <vt:lpstr>Muito Obrigado! </vt:lpstr>
      <vt:lpstr>Referências sobre o tema Consórcios Públicos Intermunicipais de Saúde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Cleones Hostins</dc:creator>
  <cp:lastModifiedBy>Cleones Hostins</cp:lastModifiedBy>
  <cp:revision>54</cp:revision>
  <dcterms:created xsi:type="dcterms:W3CDTF">2020-12-07T18:15:15Z</dcterms:created>
  <dcterms:modified xsi:type="dcterms:W3CDTF">2021-05-18T17:52:54Z</dcterms:modified>
</cp:coreProperties>
</file>